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omments/comment1.xml" ContentType="application/vnd.openxmlformats-officedocument.presentationml.comment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80" r:id="rId2"/>
    <p:sldId id="355" r:id="rId3"/>
    <p:sldId id="315" r:id="rId4"/>
    <p:sldId id="259" r:id="rId5"/>
    <p:sldId id="282" r:id="rId6"/>
    <p:sldId id="284" r:id="rId7"/>
    <p:sldId id="356" r:id="rId8"/>
    <p:sldId id="288" r:id="rId9"/>
    <p:sldId id="289" r:id="rId10"/>
    <p:sldId id="292" r:id="rId11"/>
    <p:sldId id="293" r:id="rId12"/>
    <p:sldId id="297" r:id="rId13"/>
    <p:sldId id="299" r:id="rId14"/>
    <p:sldId id="300" r:id="rId15"/>
    <p:sldId id="304" r:id="rId16"/>
    <p:sldId id="309" r:id="rId17"/>
    <p:sldId id="357" r:id="rId18"/>
    <p:sldId id="319" r:id="rId19"/>
    <p:sldId id="320" r:id="rId20"/>
    <p:sldId id="321" r:id="rId21"/>
    <p:sldId id="323" r:id="rId22"/>
    <p:sldId id="325" r:id="rId23"/>
    <p:sldId id="329" r:id="rId24"/>
    <p:sldId id="330" r:id="rId25"/>
    <p:sldId id="331" r:id="rId26"/>
    <p:sldId id="332" r:id="rId27"/>
    <p:sldId id="333" r:id="rId28"/>
    <p:sldId id="334" r:id="rId29"/>
    <p:sldId id="335" r:id="rId30"/>
    <p:sldId id="336" r:id="rId31"/>
    <p:sldId id="337" r:id="rId32"/>
    <p:sldId id="338" r:id="rId33"/>
    <p:sldId id="339" r:id="rId34"/>
    <p:sldId id="340" r:id="rId35"/>
    <p:sldId id="341" r:id="rId36"/>
    <p:sldId id="342" r:id="rId37"/>
    <p:sldId id="344" r:id="rId38"/>
    <p:sldId id="346" r:id="rId39"/>
    <p:sldId id="347" r:id="rId40"/>
    <p:sldId id="349" r:id="rId41"/>
    <p:sldId id="352" r:id="rId42"/>
    <p:sldId id="353" r:id="rId43"/>
    <p:sldId id="354" r:id="rId44"/>
    <p:sldId id="314" r:id="rId45"/>
    <p:sldId id="281" r:id="rId4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User" initials="WU"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469" autoAdjust="0"/>
  </p:normalViewPr>
  <p:slideViewPr>
    <p:cSldViewPr>
      <p:cViewPr varScale="1">
        <p:scale>
          <a:sx n="54" d="100"/>
          <a:sy n="54" d="100"/>
        </p:scale>
        <p:origin x="186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01-29T15:01:40.281" idx="3">
    <p:pos x="3287" y="2820"/>
    <p:text>Is this number correct?</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5" tIns="46587" rIns="93175" bIns="46587" numCol="1" anchor="t" anchorCtr="0" compatLnSpc="1">
            <a:prstTxWarp prst="textNoShape">
              <a:avLst/>
            </a:prstTxWarp>
          </a:bodyPr>
          <a:lstStyle>
            <a:lvl1pPr defTabSz="931956">
              <a:defRPr sz="1200" dirty="0">
                <a:latin typeface="Calibri" pitchFamily="34" charset="0"/>
              </a:defRPr>
            </a:lvl1pPr>
          </a:lstStyle>
          <a:p>
            <a:pPr>
              <a:defRPr/>
            </a:pPr>
            <a:endParaRPr lang="en-US"/>
          </a:p>
        </p:txBody>
      </p:sp>
      <p:sp>
        <p:nvSpPr>
          <p:cNvPr id="3891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5" tIns="46587" rIns="93175" bIns="46587" numCol="1" anchor="t" anchorCtr="0" compatLnSpc="1">
            <a:prstTxWarp prst="textNoShape">
              <a:avLst/>
            </a:prstTxWarp>
          </a:bodyPr>
          <a:lstStyle>
            <a:lvl1pPr algn="r" defTabSz="931956">
              <a:defRPr sz="1200">
                <a:latin typeface="Calibri" pitchFamily="34" charset="0"/>
              </a:defRPr>
            </a:lvl1pPr>
          </a:lstStyle>
          <a:p>
            <a:pPr>
              <a:defRPr/>
            </a:pPr>
            <a:fld id="{D4C68CE6-ECC3-4305-9079-D9EC58CFFC50}" type="datetimeFigureOut">
              <a:rPr lang="en-US"/>
              <a:pPr>
                <a:defRPr/>
              </a:pPr>
              <a:t>9/25/2013</a:t>
            </a:fld>
            <a:endParaRPr lang="en-US" dirty="0"/>
          </a:p>
        </p:txBody>
      </p:sp>
      <p:sp>
        <p:nvSpPr>
          <p:cNvPr id="5837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7" name="Rectangle 5"/>
          <p:cNvSpPr>
            <a:spLocks noGrp="1" noChangeArrowheads="1"/>
          </p:cNvSpPr>
          <p:nvPr>
            <p:ph type="body" sz="quarter" idx="3"/>
          </p:nvPr>
        </p:nvSpPr>
        <p:spPr bwMode="auto">
          <a:xfrm>
            <a:off x="700088" y="4414838"/>
            <a:ext cx="5610225" cy="4184650"/>
          </a:xfrm>
          <a:prstGeom prst="rect">
            <a:avLst/>
          </a:prstGeom>
          <a:noFill/>
          <a:ln w="9525">
            <a:noFill/>
            <a:miter lim="800000"/>
            <a:headEnd/>
            <a:tailEnd/>
          </a:ln>
          <a:effectLst/>
        </p:spPr>
        <p:txBody>
          <a:bodyPr vert="horz" wrap="square" lIns="93175" tIns="46587" rIns="93175" bIns="4658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891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5" tIns="46587" rIns="93175" bIns="46587" numCol="1" anchor="b" anchorCtr="0" compatLnSpc="1">
            <a:prstTxWarp prst="textNoShape">
              <a:avLst/>
            </a:prstTxWarp>
          </a:bodyPr>
          <a:lstStyle>
            <a:lvl1pPr defTabSz="931956">
              <a:defRPr sz="1200" dirty="0">
                <a:latin typeface="Calibri" pitchFamily="34" charset="0"/>
              </a:defRPr>
            </a:lvl1pPr>
          </a:lstStyle>
          <a:p>
            <a:pPr>
              <a:defRPr/>
            </a:pPr>
            <a:endParaRPr lang="en-US"/>
          </a:p>
        </p:txBody>
      </p:sp>
      <p:sp>
        <p:nvSpPr>
          <p:cNvPr id="3891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5" tIns="46587" rIns="93175" bIns="46587" numCol="1" anchor="b" anchorCtr="0" compatLnSpc="1">
            <a:prstTxWarp prst="textNoShape">
              <a:avLst/>
            </a:prstTxWarp>
          </a:bodyPr>
          <a:lstStyle>
            <a:lvl1pPr algn="r" defTabSz="931956">
              <a:defRPr sz="1200">
                <a:latin typeface="Calibri" pitchFamily="34" charset="0"/>
              </a:defRPr>
            </a:lvl1pPr>
          </a:lstStyle>
          <a:p>
            <a:pPr>
              <a:defRPr/>
            </a:pPr>
            <a:fld id="{7B6311B2-DA59-4FB8-BAD1-FBAE142F8617}" type="slidenum">
              <a:rPr lang="en-US"/>
              <a:pPr>
                <a:defRPr/>
              </a:pPr>
              <a:t>‹#›</a:t>
            </a:fld>
            <a:endParaRPr lang="en-US" dirty="0"/>
          </a:p>
        </p:txBody>
      </p:sp>
    </p:spTree>
    <p:extLst>
      <p:ext uri="{BB962C8B-B14F-4D97-AF65-F5344CB8AC3E}">
        <p14:creationId xmlns:p14="http://schemas.microsoft.com/office/powerpoint/2010/main" val="35079451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278723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Lag time in receiving medications; Rx for acute medications should be filled at retail</a:t>
            </a:r>
          </a:p>
          <a:p>
            <a:endParaRPr lang="en-US" altLang="en-US" smtClean="0"/>
          </a:p>
          <a:p>
            <a:r>
              <a:rPr lang="en-US" altLang="en-US" smtClean="0"/>
              <a:t>New therapies should be filled at retail to avoid potential of wasting 90-day supply medication (if therapy is changed)</a:t>
            </a:r>
          </a:p>
          <a:p>
            <a:pPr eaLnBrk="1" hangingPunct="1"/>
            <a:endParaRPr lang="ru-RU" altLang="en-US" smtClean="0"/>
          </a:p>
          <a:p>
            <a:endParaRPr lang="en-US" altLang="en-US" smtClean="0"/>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Calibri" pitchFamily="34" charset="0"/>
              </a:defRPr>
            </a:lvl1pPr>
            <a:lvl2pPr marL="741363" indent="-284163" defTabSz="931863" eaLnBrk="0" hangingPunct="0">
              <a:spcBef>
                <a:spcPct val="30000"/>
              </a:spcBef>
              <a:defRPr sz="1200">
                <a:solidFill>
                  <a:schemeClr val="tx1"/>
                </a:solidFill>
                <a:latin typeface="Calibri" pitchFamily="34" charset="0"/>
              </a:defRPr>
            </a:lvl2pPr>
            <a:lvl3pPr marL="1139825" indent="-227013" defTabSz="931863" eaLnBrk="0" hangingPunct="0">
              <a:spcBef>
                <a:spcPct val="30000"/>
              </a:spcBef>
              <a:defRPr sz="1200">
                <a:solidFill>
                  <a:schemeClr val="tx1"/>
                </a:solidFill>
                <a:latin typeface="Calibri" pitchFamily="34" charset="0"/>
              </a:defRPr>
            </a:lvl3pPr>
            <a:lvl4pPr marL="1597025" indent="-227013" defTabSz="931863" eaLnBrk="0" hangingPunct="0">
              <a:spcBef>
                <a:spcPct val="30000"/>
              </a:spcBef>
              <a:defRPr sz="1200">
                <a:solidFill>
                  <a:schemeClr val="tx1"/>
                </a:solidFill>
                <a:latin typeface="Calibri" pitchFamily="34" charset="0"/>
              </a:defRPr>
            </a:lvl4pPr>
            <a:lvl5pPr marL="2052638" indent="-227013" defTabSz="931863" eaLnBrk="0" hangingPunct="0">
              <a:spcBef>
                <a:spcPct val="30000"/>
              </a:spcBef>
              <a:defRPr sz="1200">
                <a:solidFill>
                  <a:schemeClr val="tx1"/>
                </a:solidFill>
                <a:latin typeface="Calibri" pitchFamily="34" charset="0"/>
              </a:defRPr>
            </a:lvl5pPr>
            <a:lvl6pPr marL="2509838" indent="-227013" defTabSz="931863" eaLnBrk="0" fontAlgn="base" hangingPunct="0">
              <a:spcBef>
                <a:spcPct val="30000"/>
              </a:spcBef>
              <a:spcAft>
                <a:spcPct val="0"/>
              </a:spcAft>
              <a:defRPr sz="1200">
                <a:solidFill>
                  <a:schemeClr val="tx1"/>
                </a:solidFill>
                <a:latin typeface="Calibri" pitchFamily="34" charset="0"/>
              </a:defRPr>
            </a:lvl6pPr>
            <a:lvl7pPr marL="2967038" indent="-227013" defTabSz="931863" eaLnBrk="0" fontAlgn="base" hangingPunct="0">
              <a:spcBef>
                <a:spcPct val="30000"/>
              </a:spcBef>
              <a:spcAft>
                <a:spcPct val="0"/>
              </a:spcAft>
              <a:defRPr sz="1200">
                <a:solidFill>
                  <a:schemeClr val="tx1"/>
                </a:solidFill>
                <a:latin typeface="Calibri" pitchFamily="34" charset="0"/>
              </a:defRPr>
            </a:lvl7pPr>
            <a:lvl8pPr marL="3424238" indent="-227013" defTabSz="931863" eaLnBrk="0" fontAlgn="base" hangingPunct="0">
              <a:spcBef>
                <a:spcPct val="30000"/>
              </a:spcBef>
              <a:spcAft>
                <a:spcPct val="0"/>
              </a:spcAft>
              <a:defRPr sz="1200">
                <a:solidFill>
                  <a:schemeClr val="tx1"/>
                </a:solidFill>
                <a:latin typeface="Calibri" pitchFamily="34" charset="0"/>
              </a:defRPr>
            </a:lvl8pPr>
            <a:lvl9pPr marL="3881438" indent="-227013"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EADFA93-75E8-4BCB-B0BC-66AE6846229A}" type="slidenum">
              <a:rPr lang="en-US" altLang="en-US" smtClean="0"/>
              <a:pPr eaLnBrk="1" hangingPunct="1">
                <a:spcBef>
                  <a:spcPct val="0"/>
                </a:spcBef>
              </a:pPr>
              <a:t>10</a:t>
            </a:fld>
            <a:endParaRPr lang="en-US" altLang="en-US" smtClean="0"/>
          </a:p>
        </p:txBody>
      </p:sp>
    </p:spTree>
    <p:extLst>
      <p:ext uri="{BB962C8B-B14F-4D97-AF65-F5344CB8AC3E}">
        <p14:creationId xmlns:p14="http://schemas.microsoft.com/office/powerpoint/2010/main" val="33165120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F0AE2E56-F402-41A8-BD9E-8094D91F4496}" type="slidenum">
              <a:rPr lang="en-US" altLang="en-US" smtClean="0">
                <a:latin typeface="Calibri" pitchFamily="34" charset="0"/>
              </a:rPr>
              <a:pPr eaLnBrk="1" hangingPunct="1"/>
              <a:t>11</a:t>
            </a:fld>
            <a:endParaRPr lang="en-US" altLang="en-US" smtClean="0">
              <a:latin typeface="Calibri" pitchFamily="34" charset="0"/>
            </a:endParaRPr>
          </a:p>
        </p:txBody>
      </p:sp>
    </p:spTree>
    <p:extLst>
      <p:ext uri="{BB962C8B-B14F-4D97-AF65-F5344CB8AC3E}">
        <p14:creationId xmlns:p14="http://schemas.microsoft.com/office/powerpoint/2010/main" val="39788772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Highly cost-efficient and flexible due to economies of scale.  The authority to conduct all activities necessary to deliver and manage the specialty service (network management, quality, utilization, case management, claims).</a:t>
            </a:r>
          </a:p>
          <a:p>
            <a:pPr eaLnBrk="1" hangingPunct="1">
              <a:spcBef>
                <a:spcPct val="0"/>
              </a:spcBef>
            </a:pPr>
            <a:r>
              <a:rPr lang="en-US" altLang="en-US" smtClean="0"/>
              <a:t>Contract spells out functions performed.  List of services is long.  May build some, buy some.</a:t>
            </a:r>
          </a:p>
          <a:p>
            <a:pPr eaLnBrk="1" hangingPunct="1">
              <a:spcBef>
                <a:spcPct val="0"/>
              </a:spcBef>
            </a:pPr>
            <a:r>
              <a:rPr lang="en-US" altLang="en-US" smtClean="0"/>
              <a:t>MCO = managed care organization</a:t>
            </a:r>
          </a:p>
          <a:p>
            <a:endParaRPr lang="en-US" altLang="en-US" smtClean="0"/>
          </a:p>
          <a:p>
            <a:pPr eaLnBrk="1" hangingPunct="1"/>
            <a:endParaRPr lang="ru-RU" altLang="en-US" smtClean="0"/>
          </a:p>
          <a:p>
            <a:endParaRPr lang="en-US" altLang="en-US" smtClean="0"/>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Calibri" pitchFamily="34" charset="0"/>
              </a:defRPr>
            </a:lvl1pPr>
            <a:lvl2pPr marL="741363" indent="-284163" defTabSz="931863" eaLnBrk="0" hangingPunct="0">
              <a:spcBef>
                <a:spcPct val="30000"/>
              </a:spcBef>
              <a:defRPr sz="1200">
                <a:solidFill>
                  <a:schemeClr val="tx1"/>
                </a:solidFill>
                <a:latin typeface="Calibri" pitchFamily="34" charset="0"/>
              </a:defRPr>
            </a:lvl2pPr>
            <a:lvl3pPr marL="1139825" indent="-227013" defTabSz="931863" eaLnBrk="0" hangingPunct="0">
              <a:spcBef>
                <a:spcPct val="30000"/>
              </a:spcBef>
              <a:defRPr sz="1200">
                <a:solidFill>
                  <a:schemeClr val="tx1"/>
                </a:solidFill>
                <a:latin typeface="Calibri" pitchFamily="34" charset="0"/>
              </a:defRPr>
            </a:lvl3pPr>
            <a:lvl4pPr marL="1597025" indent="-227013" defTabSz="931863" eaLnBrk="0" hangingPunct="0">
              <a:spcBef>
                <a:spcPct val="30000"/>
              </a:spcBef>
              <a:defRPr sz="1200">
                <a:solidFill>
                  <a:schemeClr val="tx1"/>
                </a:solidFill>
                <a:latin typeface="Calibri" pitchFamily="34" charset="0"/>
              </a:defRPr>
            </a:lvl4pPr>
            <a:lvl5pPr marL="2052638" indent="-227013" defTabSz="931863" eaLnBrk="0" hangingPunct="0">
              <a:spcBef>
                <a:spcPct val="30000"/>
              </a:spcBef>
              <a:defRPr sz="1200">
                <a:solidFill>
                  <a:schemeClr val="tx1"/>
                </a:solidFill>
                <a:latin typeface="Calibri" pitchFamily="34" charset="0"/>
              </a:defRPr>
            </a:lvl5pPr>
            <a:lvl6pPr marL="2509838" indent="-227013" defTabSz="931863" eaLnBrk="0" fontAlgn="base" hangingPunct="0">
              <a:spcBef>
                <a:spcPct val="30000"/>
              </a:spcBef>
              <a:spcAft>
                <a:spcPct val="0"/>
              </a:spcAft>
              <a:defRPr sz="1200">
                <a:solidFill>
                  <a:schemeClr val="tx1"/>
                </a:solidFill>
                <a:latin typeface="Calibri" pitchFamily="34" charset="0"/>
              </a:defRPr>
            </a:lvl6pPr>
            <a:lvl7pPr marL="2967038" indent="-227013" defTabSz="931863" eaLnBrk="0" fontAlgn="base" hangingPunct="0">
              <a:spcBef>
                <a:spcPct val="30000"/>
              </a:spcBef>
              <a:spcAft>
                <a:spcPct val="0"/>
              </a:spcAft>
              <a:defRPr sz="1200">
                <a:solidFill>
                  <a:schemeClr val="tx1"/>
                </a:solidFill>
                <a:latin typeface="Calibri" pitchFamily="34" charset="0"/>
              </a:defRPr>
            </a:lvl7pPr>
            <a:lvl8pPr marL="3424238" indent="-227013" defTabSz="931863" eaLnBrk="0" fontAlgn="base" hangingPunct="0">
              <a:spcBef>
                <a:spcPct val="30000"/>
              </a:spcBef>
              <a:spcAft>
                <a:spcPct val="0"/>
              </a:spcAft>
              <a:defRPr sz="1200">
                <a:solidFill>
                  <a:schemeClr val="tx1"/>
                </a:solidFill>
                <a:latin typeface="Calibri" pitchFamily="34" charset="0"/>
              </a:defRPr>
            </a:lvl8pPr>
            <a:lvl9pPr marL="3881438" indent="-227013"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7E25B5D-C25E-4DEC-BE23-C445E027DC46}" type="slidenum">
              <a:rPr lang="en-US" altLang="en-US" smtClean="0"/>
              <a:pPr eaLnBrk="1" hangingPunct="1">
                <a:spcBef>
                  <a:spcPct val="0"/>
                </a:spcBef>
              </a:pPr>
              <a:t>12</a:t>
            </a:fld>
            <a:endParaRPr lang="en-US" altLang="en-US" smtClean="0"/>
          </a:p>
        </p:txBody>
      </p:sp>
    </p:spTree>
    <p:extLst>
      <p:ext uri="{BB962C8B-B14F-4D97-AF65-F5344CB8AC3E}">
        <p14:creationId xmlns:p14="http://schemas.microsoft.com/office/powerpoint/2010/main" val="2582703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smtClean="0"/>
              <a:t>DUR - Drug Utilization Review</a:t>
            </a:r>
            <a:r>
              <a:rPr lang="en-US" altLang="en-US" smtClean="0"/>
              <a:t/>
            </a:r>
            <a:br>
              <a:rPr lang="en-US" altLang="en-US" smtClean="0"/>
            </a:br>
            <a:r>
              <a:rPr lang="en-US" altLang="en-US" smtClean="0"/>
              <a:t>A system of drug use review that can detect potential adverse drug interactions, drug-pregnancy conflicts, therapeutic duplication, drug-age conflicts, etc. There are three forms of DUR: prospective (before dispensing), concurrent (at the time of prescription dispensing), and retrospective (after the therapy has been completed). Appropriate use of an integrated DUR program can curb drug misuse and abuse and monitor quality of care. DUR can reduce hospitalization and other costs related to inappropriate drug use. </a:t>
            </a:r>
          </a:p>
          <a:p>
            <a:endParaRPr lang="en-US" altLang="en-US" smtClean="0"/>
          </a:p>
          <a:p>
            <a:pPr eaLnBrk="1" hangingPunct="1"/>
            <a:endParaRPr lang="ru-RU" altLang="en-US" smtClean="0"/>
          </a:p>
          <a:p>
            <a:endParaRPr lang="en-US" altLang="en-US" smtClean="0"/>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Calibri" pitchFamily="34" charset="0"/>
              </a:defRPr>
            </a:lvl1pPr>
            <a:lvl2pPr marL="741363" indent="-284163" defTabSz="931863" eaLnBrk="0" hangingPunct="0">
              <a:spcBef>
                <a:spcPct val="30000"/>
              </a:spcBef>
              <a:defRPr sz="1200">
                <a:solidFill>
                  <a:schemeClr val="tx1"/>
                </a:solidFill>
                <a:latin typeface="Calibri" pitchFamily="34" charset="0"/>
              </a:defRPr>
            </a:lvl2pPr>
            <a:lvl3pPr marL="1139825" indent="-227013" defTabSz="931863" eaLnBrk="0" hangingPunct="0">
              <a:spcBef>
                <a:spcPct val="30000"/>
              </a:spcBef>
              <a:defRPr sz="1200">
                <a:solidFill>
                  <a:schemeClr val="tx1"/>
                </a:solidFill>
                <a:latin typeface="Calibri" pitchFamily="34" charset="0"/>
              </a:defRPr>
            </a:lvl3pPr>
            <a:lvl4pPr marL="1597025" indent="-227013" defTabSz="931863" eaLnBrk="0" hangingPunct="0">
              <a:spcBef>
                <a:spcPct val="30000"/>
              </a:spcBef>
              <a:defRPr sz="1200">
                <a:solidFill>
                  <a:schemeClr val="tx1"/>
                </a:solidFill>
                <a:latin typeface="Calibri" pitchFamily="34" charset="0"/>
              </a:defRPr>
            </a:lvl4pPr>
            <a:lvl5pPr marL="2052638" indent="-227013" defTabSz="931863" eaLnBrk="0" hangingPunct="0">
              <a:spcBef>
                <a:spcPct val="30000"/>
              </a:spcBef>
              <a:defRPr sz="1200">
                <a:solidFill>
                  <a:schemeClr val="tx1"/>
                </a:solidFill>
                <a:latin typeface="Calibri" pitchFamily="34" charset="0"/>
              </a:defRPr>
            </a:lvl5pPr>
            <a:lvl6pPr marL="2509838" indent="-227013" defTabSz="931863" eaLnBrk="0" fontAlgn="base" hangingPunct="0">
              <a:spcBef>
                <a:spcPct val="30000"/>
              </a:spcBef>
              <a:spcAft>
                <a:spcPct val="0"/>
              </a:spcAft>
              <a:defRPr sz="1200">
                <a:solidFill>
                  <a:schemeClr val="tx1"/>
                </a:solidFill>
                <a:latin typeface="Calibri" pitchFamily="34" charset="0"/>
              </a:defRPr>
            </a:lvl6pPr>
            <a:lvl7pPr marL="2967038" indent="-227013" defTabSz="931863" eaLnBrk="0" fontAlgn="base" hangingPunct="0">
              <a:spcBef>
                <a:spcPct val="30000"/>
              </a:spcBef>
              <a:spcAft>
                <a:spcPct val="0"/>
              </a:spcAft>
              <a:defRPr sz="1200">
                <a:solidFill>
                  <a:schemeClr val="tx1"/>
                </a:solidFill>
                <a:latin typeface="Calibri" pitchFamily="34" charset="0"/>
              </a:defRPr>
            </a:lvl7pPr>
            <a:lvl8pPr marL="3424238" indent="-227013" defTabSz="931863" eaLnBrk="0" fontAlgn="base" hangingPunct="0">
              <a:spcBef>
                <a:spcPct val="30000"/>
              </a:spcBef>
              <a:spcAft>
                <a:spcPct val="0"/>
              </a:spcAft>
              <a:defRPr sz="1200">
                <a:solidFill>
                  <a:schemeClr val="tx1"/>
                </a:solidFill>
                <a:latin typeface="Calibri" pitchFamily="34" charset="0"/>
              </a:defRPr>
            </a:lvl8pPr>
            <a:lvl9pPr marL="3881438" indent="-227013"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257864F-EC3F-4E3B-846D-6F16E6567CE1}" type="slidenum">
              <a:rPr lang="en-US" altLang="en-US" smtClean="0"/>
              <a:pPr eaLnBrk="1" hangingPunct="1">
                <a:spcBef>
                  <a:spcPct val="0"/>
                </a:spcBef>
              </a:pPr>
              <a:t>13</a:t>
            </a:fld>
            <a:endParaRPr lang="en-US" altLang="en-US" smtClean="0"/>
          </a:p>
        </p:txBody>
      </p:sp>
    </p:spTree>
    <p:extLst>
      <p:ext uri="{BB962C8B-B14F-4D97-AF65-F5344CB8AC3E}">
        <p14:creationId xmlns:p14="http://schemas.microsoft.com/office/powerpoint/2010/main" val="4540102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This is only a small sample of PBMs available.</a:t>
            </a:r>
          </a:p>
          <a:p>
            <a:pPr eaLnBrk="1" hangingPunct="1"/>
            <a:endParaRPr lang="ru-RU" altLang="en-US" smtClean="0"/>
          </a:p>
          <a:p>
            <a:endParaRPr lang="en-US" altLang="en-US" smtClean="0"/>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Calibri" pitchFamily="34" charset="0"/>
              </a:defRPr>
            </a:lvl1pPr>
            <a:lvl2pPr marL="741363" indent="-284163" defTabSz="931863" eaLnBrk="0" hangingPunct="0">
              <a:spcBef>
                <a:spcPct val="30000"/>
              </a:spcBef>
              <a:defRPr sz="1200">
                <a:solidFill>
                  <a:schemeClr val="tx1"/>
                </a:solidFill>
                <a:latin typeface="Calibri" pitchFamily="34" charset="0"/>
              </a:defRPr>
            </a:lvl2pPr>
            <a:lvl3pPr marL="1139825" indent="-227013" defTabSz="931863" eaLnBrk="0" hangingPunct="0">
              <a:spcBef>
                <a:spcPct val="30000"/>
              </a:spcBef>
              <a:defRPr sz="1200">
                <a:solidFill>
                  <a:schemeClr val="tx1"/>
                </a:solidFill>
                <a:latin typeface="Calibri" pitchFamily="34" charset="0"/>
              </a:defRPr>
            </a:lvl3pPr>
            <a:lvl4pPr marL="1597025" indent="-227013" defTabSz="931863" eaLnBrk="0" hangingPunct="0">
              <a:spcBef>
                <a:spcPct val="30000"/>
              </a:spcBef>
              <a:defRPr sz="1200">
                <a:solidFill>
                  <a:schemeClr val="tx1"/>
                </a:solidFill>
                <a:latin typeface="Calibri" pitchFamily="34" charset="0"/>
              </a:defRPr>
            </a:lvl4pPr>
            <a:lvl5pPr marL="2052638" indent="-227013" defTabSz="931863" eaLnBrk="0" hangingPunct="0">
              <a:spcBef>
                <a:spcPct val="30000"/>
              </a:spcBef>
              <a:defRPr sz="1200">
                <a:solidFill>
                  <a:schemeClr val="tx1"/>
                </a:solidFill>
                <a:latin typeface="Calibri" pitchFamily="34" charset="0"/>
              </a:defRPr>
            </a:lvl5pPr>
            <a:lvl6pPr marL="2509838" indent="-227013" defTabSz="931863" eaLnBrk="0" fontAlgn="base" hangingPunct="0">
              <a:spcBef>
                <a:spcPct val="30000"/>
              </a:spcBef>
              <a:spcAft>
                <a:spcPct val="0"/>
              </a:spcAft>
              <a:defRPr sz="1200">
                <a:solidFill>
                  <a:schemeClr val="tx1"/>
                </a:solidFill>
                <a:latin typeface="Calibri" pitchFamily="34" charset="0"/>
              </a:defRPr>
            </a:lvl6pPr>
            <a:lvl7pPr marL="2967038" indent="-227013" defTabSz="931863" eaLnBrk="0" fontAlgn="base" hangingPunct="0">
              <a:spcBef>
                <a:spcPct val="30000"/>
              </a:spcBef>
              <a:spcAft>
                <a:spcPct val="0"/>
              </a:spcAft>
              <a:defRPr sz="1200">
                <a:solidFill>
                  <a:schemeClr val="tx1"/>
                </a:solidFill>
                <a:latin typeface="Calibri" pitchFamily="34" charset="0"/>
              </a:defRPr>
            </a:lvl7pPr>
            <a:lvl8pPr marL="3424238" indent="-227013" defTabSz="931863" eaLnBrk="0" fontAlgn="base" hangingPunct="0">
              <a:spcBef>
                <a:spcPct val="30000"/>
              </a:spcBef>
              <a:spcAft>
                <a:spcPct val="0"/>
              </a:spcAft>
              <a:defRPr sz="1200">
                <a:solidFill>
                  <a:schemeClr val="tx1"/>
                </a:solidFill>
                <a:latin typeface="Calibri" pitchFamily="34" charset="0"/>
              </a:defRPr>
            </a:lvl8pPr>
            <a:lvl9pPr marL="3881438" indent="-227013"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A3662D6-2F2B-4EDA-88ED-6901733296F7}" type="slidenum">
              <a:rPr lang="en-US" altLang="en-US" smtClean="0"/>
              <a:pPr eaLnBrk="1" hangingPunct="1">
                <a:spcBef>
                  <a:spcPct val="0"/>
                </a:spcBef>
              </a:pPr>
              <a:t>14</a:t>
            </a:fld>
            <a:endParaRPr lang="en-US" altLang="en-US" smtClean="0"/>
          </a:p>
        </p:txBody>
      </p:sp>
    </p:spTree>
    <p:extLst>
      <p:ext uri="{BB962C8B-B14F-4D97-AF65-F5344CB8AC3E}">
        <p14:creationId xmlns:p14="http://schemas.microsoft.com/office/powerpoint/2010/main" val="36794083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Benchmarking is key to DSM success – can be national, regional, or local.  Identify best practices and best outcomes, then emulate these practices.  Avoids “reinventing the wheel”. </a:t>
            </a:r>
          </a:p>
          <a:p>
            <a:pPr eaLnBrk="1" hangingPunct="1">
              <a:spcBef>
                <a:spcPct val="0"/>
              </a:spcBef>
            </a:pPr>
            <a:endParaRPr lang="en-US" altLang="en-US" smtClean="0"/>
          </a:p>
          <a:p>
            <a:pPr eaLnBrk="1" hangingPunct="1">
              <a:spcBef>
                <a:spcPct val="0"/>
              </a:spcBef>
            </a:pPr>
            <a:r>
              <a:rPr lang="en-US" altLang="en-US" smtClean="0"/>
              <a:t>By analyzing providers’ practice patterns, the MCO can determine whether those patterns are cost-effective.  Comparative information is often effective in changing physician prescribing patterns in an effort to improve patient care.  Encourage compliance with formulary drugs and generics.  Report cards.</a:t>
            </a:r>
          </a:p>
          <a:p>
            <a:endParaRPr lang="en-US" altLang="en-US" smtClean="0"/>
          </a:p>
          <a:p>
            <a:r>
              <a:rPr lang="en-US" altLang="en-US" smtClean="0"/>
              <a:t>Risk Modeling:  Health Plans may use analytical modeling tools  on their patient population data to find out who may be at risk of certain health complications (i.e. Cardiovascular concerns) so that they can address that patient’s care specifically.</a:t>
            </a:r>
          </a:p>
          <a:p>
            <a:pPr eaLnBrk="1" hangingPunct="1"/>
            <a:endParaRPr lang="ru-RU" altLang="en-US" smtClean="0"/>
          </a:p>
          <a:p>
            <a:endParaRPr lang="en-US" altLang="en-US" smtClean="0"/>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Calibri" pitchFamily="34" charset="0"/>
              </a:defRPr>
            </a:lvl1pPr>
            <a:lvl2pPr marL="741363" indent="-284163" defTabSz="931863" eaLnBrk="0" hangingPunct="0">
              <a:spcBef>
                <a:spcPct val="30000"/>
              </a:spcBef>
              <a:defRPr sz="1200">
                <a:solidFill>
                  <a:schemeClr val="tx1"/>
                </a:solidFill>
                <a:latin typeface="Calibri" pitchFamily="34" charset="0"/>
              </a:defRPr>
            </a:lvl2pPr>
            <a:lvl3pPr marL="1139825" indent="-227013" defTabSz="931863" eaLnBrk="0" hangingPunct="0">
              <a:spcBef>
                <a:spcPct val="30000"/>
              </a:spcBef>
              <a:defRPr sz="1200">
                <a:solidFill>
                  <a:schemeClr val="tx1"/>
                </a:solidFill>
                <a:latin typeface="Calibri" pitchFamily="34" charset="0"/>
              </a:defRPr>
            </a:lvl3pPr>
            <a:lvl4pPr marL="1597025" indent="-227013" defTabSz="931863" eaLnBrk="0" hangingPunct="0">
              <a:spcBef>
                <a:spcPct val="30000"/>
              </a:spcBef>
              <a:defRPr sz="1200">
                <a:solidFill>
                  <a:schemeClr val="tx1"/>
                </a:solidFill>
                <a:latin typeface="Calibri" pitchFamily="34" charset="0"/>
              </a:defRPr>
            </a:lvl4pPr>
            <a:lvl5pPr marL="2052638" indent="-227013" defTabSz="931863" eaLnBrk="0" hangingPunct="0">
              <a:spcBef>
                <a:spcPct val="30000"/>
              </a:spcBef>
              <a:defRPr sz="1200">
                <a:solidFill>
                  <a:schemeClr val="tx1"/>
                </a:solidFill>
                <a:latin typeface="Calibri" pitchFamily="34" charset="0"/>
              </a:defRPr>
            </a:lvl5pPr>
            <a:lvl6pPr marL="2509838" indent="-227013" defTabSz="931863" eaLnBrk="0" fontAlgn="base" hangingPunct="0">
              <a:spcBef>
                <a:spcPct val="30000"/>
              </a:spcBef>
              <a:spcAft>
                <a:spcPct val="0"/>
              </a:spcAft>
              <a:defRPr sz="1200">
                <a:solidFill>
                  <a:schemeClr val="tx1"/>
                </a:solidFill>
                <a:latin typeface="Calibri" pitchFamily="34" charset="0"/>
              </a:defRPr>
            </a:lvl6pPr>
            <a:lvl7pPr marL="2967038" indent="-227013" defTabSz="931863" eaLnBrk="0" fontAlgn="base" hangingPunct="0">
              <a:spcBef>
                <a:spcPct val="30000"/>
              </a:spcBef>
              <a:spcAft>
                <a:spcPct val="0"/>
              </a:spcAft>
              <a:defRPr sz="1200">
                <a:solidFill>
                  <a:schemeClr val="tx1"/>
                </a:solidFill>
                <a:latin typeface="Calibri" pitchFamily="34" charset="0"/>
              </a:defRPr>
            </a:lvl7pPr>
            <a:lvl8pPr marL="3424238" indent="-227013" defTabSz="931863" eaLnBrk="0" fontAlgn="base" hangingPunct="0">
              <a:spcBef>
                <a:spcPct val="30000"/>
              </a:spcBef>
              <a:spcAft>
                <a:spcPct val="0"/>
              </a:spcAft>
              <a:defRPr sz="1200">
                <a:solidFill>
                  <a:schemeClr val="tx1"/>
                </a:solidFill>
                <a:latin typeface="Calibri" pitchFamily="34" charset="0"/>
              </a:defRPr>
            </a:lvl8pPr>
            <a:lvl9pPr marL="3881438" indent="-227013"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1AEE8C2-59C7-424F-81B3-4B9967BA7721}" type="slidenum">
              <a:rPr lang="en-US" altLang="en-US" smtClean="0"/>
              <a:pPr eaLnBrk="1" hangingPunct="1">
                <a:spcBef>
                  <a:spcPct val="0"/>
                </a:spcBef>
              </a:pPr>
              <a:t>15</a:t>
            </a:fld>
            <a:endParaRPr lang="en-US" altLang="en-US" smtClean="0"/>
          </a:p>
        </p:txBody>
      </p:sp>
    </p:spTree>
    <p:extLst>
      <p:ext uri="{BB962C8B-B14F-4D97-AF65-F5344CB8AC3E}">
        <p14:creationId xmlns:p14="http://schemas.microsoft.com/office/powerpoint/2010/main" val="30044226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E1CBCC89-4997-463B-9B9F-3029923152F1}" type="slidenum">
              <a:rPr lang="en-US" altLang="en-US" smtClean="0">
                <a:latin typeface="Calibri" pitchFamily="34" charset="0"/>
              </a:rPr>
              <a:pPr eaLnBrk="1" hangingPunct="1"/>
              <a:t>16</a:t>
            </a:fld>
            <a:endParaRPr lang="en-US" altLang="en-US" smtClean="0">
              <a:latin typeface="Calibri" pitchFamily="34" charset="0"/>
            </a:endParaRPr>
          </a:p>
        </p:txBody>
      </p:sp>
    </p:spTree>
    <p:extLst>
      <p:ext uri="{BB962C8B-B14F-4D97-AF65-F5344CB8AC3E}">
        <p14:creationId xmlns:p14="http://schemas.microsoft.com/office/powerpoint/2010/main" val="1965867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2824317D-8C2C-4762-AA57-3B76A4BC57E8}" type="slidenum">
              <a:rPr lang="en-US" altLang="en-US" smtClean="0">
                <a:latin typeface="Calibri" pitchFamily="34" charset="0"/>
              </a:rPr>
              <a:pPr eaLnBrk="1" hangingPunct="1"/>
              <a:t>17</a:t>
            </a:fld>
            <a:endParaRPr lang="en-US" altLang="en-US" smtClean="0">
              <a:latin typeface="Calibri" pitchFamily="34" charset="0"/>
            </a:endParaRPr>
          </a:p>
        </p:txBody>
      </p:sp>
    </p:spTree>
    <p:extLst>
      <p:ext uri="{BB962C8B-B14F-4D97-AF65-F5344CB8AC3E}">
        <p14:creationId xmlns:p14="http://schemas.microsoft.com/office/powerpoint/2010/main" val="11742662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Residencies are a great way to see the scope of managed care.</a:t>
            </a:r>
          </a:p>
          <a:p>
            <a:r>
              <a:rPr lang="en-US" altLang="en-US" smtClean="0"/>
              <a:t>Often, the residency program offers an opportunity to rotate through various roles available in managed care (covered in rest of presentation) Just as in hospital residencies, it is often the best way to “get your foot in the door” for a managed care career.</a:t>
            </a:r>
          </a:p>
          <a:p>
            <a:endParaRPr lang="en-US" altLang="en-US" smtClean="0"/>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Calibri" pitchFamily="34" charset="0"/>
              </a:defRPr>
            </a:lvl1pPr>
            <a:lvl2pPr marL="741363" indent="-284163" defTabSz="931863" eaLnBrk="0" hangingPunct="0">
              <a:spcBef>
                <a:spcPct val="30000"/>
              </a:spcBef>
              <a:defRPr sz="1200">
                <a:solidFill>
                  <a:schemeClr val="tx1"/>
                </a:solidFill>
                <a:latin typeface="Calibri" pitchFamily="34" charset="0"/>
              </a:defRPr>
            </a:lvl2pPr>
            <a:lvl3pPr marL="1139825" indent="-227013" defTabSz="931863" eaLnBrk="0" hangingPunct="0">
              <a:spcBef>
                <a:spcPct val="30000"/>
              </a:spcBef>
              <a:defRPr sz="1200">
                <a:solidFill>
                  <a:schemeClr val="tx1"/>
                </a:solidFill>
                <a:latin typeface="Calibri" pitchFamily="34" charset="0"/>
              </a:defRPr>
            </a:lvl3pPr>
            <a:lvl4pPr marL="1597025" indent="-227013" defTabSz="931863" eaLnBrk="0" hangingPunct="0">
              <a:spcBef>
                <a:spcPct val="30000"/>
              </a:spcBef>
              <a:defRPr sz="1200">
                <a:solidFill>
                  <a:schemeClr val="tx1"/>
                </a:solidFill>
                <a:latin typeface="Calibri" pitchFamily="34" charset="0"/>
              </a:defRPr>
            </a:lvl4pPr>
            <a:lvl5pPr marL="2052638" indent="-227013" defTabSz="931863" eaLnBrk="0" hangingPunct="0">
              <a:spcBef>
                <a:spcPct val="30000"/>
              </a:spcBef>
              <a:defRPr sz="1200">
                <a:solidFill>
                  <a:schemeClr val="tx1"/>
                </a:solidFill>
                <a:latin typeface="Calibri" pitchFamily="34" charset="0"/>
              </a:defRPr>
            </a:lvl5pPr>
            <a:lvl6pPr marL="2509838" indent="-227013" defTabSz="931863" eaLnBrk="0" fontAlgn="base" hangingPunct="0">
              <a:spcBef>
                <a:spcPct val="30000"/>
              </a:spcBef>
              <a:spcAft>
                <a:spcPct val="0"/>
              </a:spcAft>
              <a:defRPr sz="1200">
                <a:solidFill>
                  <a:schemeClr val="tx1"/>
                </a:solidFill>
                <a:latin typeface="Calibri" pitchFamily="34" charset="0"/>
              </a:defRPr>
            </a:lvl6pPr>
            <a:lvl7pPr marL="2967038" indent="-227013" defTabSz="931863" eaLnBrk="0" fontAlgn="base" hangingPunct="0">
              <a:spcBef>
                <a:spcPct val="30000"/>
              </a:spcBef>
              <a:spcAft>
                <a:spcPct val="0"/>
              </a:spcAft>
              <a:defRPr sz="1200">
                <a:solidFill>
                  <a:schemeClr val="tx1"/>
                </a:solidFill>
                <a:latin typeface="Calibri" pitchFamily="34" charset="0"/>
              </a:defRPr>
            </a:lvl7pPr>
            <a:lvl8pPr marL="3424238" indent="-227013" defTabSz="931863" eaLnBrk="0" fontAlgn="base" hangingPunct="0">
              <a:spcBef>
                <a:spcPct val="30000"/>
              </a:spcBef>
              <a:spcAft>
                <a:spcPct val="0"/>
              </a:spcAft>
              <a:defRPr sz="1200">
                <a:solidFill>
                  <a:schemeClr val="tx1"/>
                </a:solidFill>
                <a:latin typeface="Calibri" pitchFamily="34" charset="0"/>
              </a:defRPr>
            </a:lvl8pPr>
            <a:lvl9pPr marL="3881438" indent="-227013"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B6DF2F3-B082-4818-B227-66C6B8640490}" type="slidenum">
              <a:rPr lang="en-US" altLang="en-US" smtClean="0"/>
              <a:pPr eaLnBrk="1" hangingPunct="1">
                <a:spcBef>
                  <a:spcPct val="0"/>
                </a:spcBef>
              </a:pPr>
              <a:t>18</a:t>
            </a:fld>
            <a:endParaRPr lang="en-US" altLang="en-US" smtClean="0"/>
          </a:p>
        </p:txBody>
      </p:sp>
    </p:spTree>
    <p:extLst>
      <p:ext uri="{BB962C8B-B14F-4D97-AF65-F5344CB8AC3E}">
        <p14:creationId xmlns:p14="http://schemas.microsoft.com/office/powerpoint/2010/main" val="25110707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3427BA70-2D0E-4EBE-BADE-D64A706BA828}" type="slidenum">
              <a:rPr lang="en-US" altLang="en-US" smtClean="0">
                <a:latin typeface="Calibri" pitchFamily="34" charset="0"/>
              </a:rPr>
              <a:pPr eaLnBrk="1" hangingPunct="1"/>
              <a:t>19</a:t>
            </a:fld>
            <a:endParaRPr lang="en-US" altLang="en-US" smtClean="0">
              <a:latin typeface="Calibri" pitchFamily="34" charset="0"/>
            </a:endParaRPr>
          </a:p>
        </p:txBody>
      </p:sp>
    </p:spTree>
    <p:extLst>
      <p:ext uri="{BB962C8B-B14F-4D97-AF65-F5344CB8AC3E}">
        <p14:creationId xmlns:p14="http://schemas.microsoft.com/office/powerpoint/2010/main" val="1182052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8EFA0FFC-9A8C-48AB-A912-5C1F602FD60C}" type="slidenum">
              <a:rPr lang="en-US" altLang="en-US" smtClean="0">
                <a:latin typeface="Calibri" pitchFamily="34" charset="0"/>
              </a:rPr>
              <a:pPr eaLnBrk="1" hangingPunct="1"/>
              <a:t>2</a:t>
            </a:fld>
            <a:endParaRPr lang="en-US" altLang="en-US" smtClean="0">
              <a:latin typeface="Calibri" pitchFamily="34" charset="0"/>
            </a:endParaRPr>
          </a:p>
        </p:txBody>
      </p:sp>
    </p:spTree>
    <p:extLst>
      <p:ext uri="{BB962C8B-B14F-4D97-AF65-F5344CB8AC3E}">
        <p14:creationId xmlns:p14="http://schemas.microsoft.com/office/powerpoint/2010/main" val="26248048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Channel management is an important aspect of benefit designs.</a:t>
            </a:r>
          </a:p>
          <a:p>
            <a:endParaRPr lang="en-US" altLang="en-US" smtClean="0"/>
          </a:p>
          <a:p>
            <a:r>
              <a:rPr lang="en-US" altLang="en-US" smtClean="0"/>
              <a:t>For the PBM, each channel has a different cost associated with it.</a:t>
            </a:r>
          </a:p>
          <a:p>
            <a:r>
              <a:rPr lang="en-US" altLang="en-US" smtClean="0"/>
              <a:t>It is often the responsibility of pharmacists to:</a:t>
            </a:r>
          </a:p>
          <a:p>
            <a:endParaRPr lang="en-US" altLang="en-US" smtClean="0"/>
          </a:p>
          <a:p>
            <a:r>
              <a:rPr lang="en-US" altLang="en-US" smtClean="0"/>
              <a:t>1 – craft communications to members to educate them on which channel yields the lowest member share costs</a:t>
            </a:r>
          </a:p>
          <a:p>
            <a:endParaRPr lang="en-US" altLang="en-US" smtClean="0"/>
          </a:p>
          <a:p>
            <a:r>
              <a:rPr lang="en-US" altLang="en-US" smtClean="0"/>
              <a:t>2 – design the benefit to reflect cost differences (e.g., mail order pharmacy is often the lowest cost provider, thus plans will offer things like free generic copays via mail)</a:t>
            </a:r>
          </a:p>
          <a:p>
            <a:endParaRPr lang="en-US" altLang="en-US" smtClean="0"/>
          </a:p>
          <a:p>
            <a:r>
              <a:rPr lang="en-US" altLang="en-US" smtClean="0"/>
              <a:t>3 – Understand that certain channels are not available due to the type of therapy (acute use vs. maintenance vs. specialty)</a:t>
            </a:r>
          </a:p>
          <a:p>
            <a:pPr eaLnBrk="1" hangingPunct="1"/>
            <a:endParaRPr lang="ru-RU" altLang="en-US" smtClean="0"/>
          </a:p>
          <a:p>
            <a:endParaRPr lang="en-US" altLang="en-US" smtClean="0"/>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Calibri" pitchFamily="34" charset="0"/>
              </a:defRPr>
            </a:lvl1pPr>
            <a:lvl2pPr marL="741363" indent="-284163" defTabSz="931863" eaLnBrk="0" hangingPunct="0">
              <a:spcBef>
                <a:spcPct val="30000"/>
              </a:spcBef>
              <a:defRPr sz="1200">
                <a:solidFill>
                  <a:schemeClr val="tx1"/>
                </a:solidFill>
                <a:latin typeface="Calibri" pitchFamily="34" charset="0"/>
              </a:defRPr>
            </a:lvl2pPr>
            <a:lvl3pPr marL="1139825" indent="-227013" defTabSz="931863" eaLnBrk="0" hangingPunct="0">
              <a:spcBef>
                <a:spcPct val="30000"/>
              </a:spcBef>
              <a:defRPr sz="1200">
                <a:solidFill>
                  <a:schemeClr val="tx1"/>
                </a:solidFill>
                <a:latin typeface="Calibri" pitchFamily="34" charset="0"/>
              </a:defRPr>
            </a:lvl3pPr>
            <a:lvl4pPr marL="1597025" indent="-227013" defTabSz="931863" eaLnBrk="0" hangingPunct="0">
              <a:spcBef>
                <a:spcPct val="30000"/>
              </a:spcBef>
              <a:defRPr sz="1200">
                <a:solidFill>
                  <a:schemeClr val="tx1"/>
                </a:solidFill>
                <a:latin typeface="Calibri" pitchFamily="34" charset="0"/>
              </a:defRPr>
            </a:lvl4pPr>
            <a:lvl5pPr marL="2052638" indent="-227013" defTabSz="931863" eaLnBrk="0" hangingPunct="0">
              <a:spcBef>
                <a:spcPct val="30000"/>
              </a:spcBef>
              <a:defRPr sz="1200">
                <a:solidFill>
                  <a:schemeClr val="tx1"/>
                </a:solidFill>
                <a:latin typeface="Calibri" pitchFamily="34" charset="0"/>
              </a:defRPr>
            </a:lvl5pPr>
            <a:lvl6pPr marL="2509838" indent="-227013" defTabSz="931863" eaLnBrk="0" fontAlgn="base" hangingPunct="0">
              <a:spcBef>
                <a:spcPct val="30000"/>
              </a:spcBef>
              <a:spcAft>
                <a:spcPct val="0"/>
              </a:spcAft>
              <a:defRPr sz="1200">
                <a:solidFill>
                  <a:schemeClr val="tx1"/>
                </a:solidFill>
                <a:latin typeface="Calibri" pitchFamily="34" charset="0"/>
              </a:defRPr>
            </a:lvl6pPr>
            <a:lvl7pPr marL="2967038" indent="-227013" defTabSz="931863" eaLnBrk="0" fontAlgn="base" hangingPunct="0">
              <a:spcBef>
                <a:spcPct val="30000"/>
              </a:spcBef>
              <a:spcAft>
                <a:spcPct val="0"/>
              </a:spcAft>
              <a:defRPr sz="1200">
                <a:solidFill>
                  <a:schemeClr val="tx1"/>
                </a:solidFill>
                <a:latin typeface="Calibri" pitchFamily="34" charset="0"/>
              </a:defRPr>
            </a:lvl7pPr>
            <a:lvl8pPr marL="3424238" indent="-227013" defTabSz="931863" eaLnBrk="0" fontAlgn="base" hangingPunct="0">
              <a:spcBef>
                <a:spcPct val="30000"/>
              </a:spcBef>
              <a:spcAft>
                <a:spcPct val="0"/>
              </a:spcAft>
              <a:defRPr sz="1200">
                <a:solidFill>
                  <a:schemeClr val="tx1"/>
                </a:solidFill>
                <a:latin typeface="Calibri" pitchFamily="34" charset="0"/>
              </a:defRPr>
            </a:lvl8pPr>
            <a:lvl9pPr marL="3881438" indent="-227013"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EF3C2A4-F50B-457F-A03D-016CF95405E0}" type="slidenum">
              <a:rPr lang="en-US" altLang="en-US" smtClean="0"/>
              <a:pPr eaLnBrk="1" hangingPunct="1">
                <a:spcBef>
                  <a:spcPct val="0"/>
                </a:spcBef>
              </a:pPr>
              <a:t>20</a:t>
            </a:fld>
            <a:endParaRPr lang="en-US" altLang="en-US" smtClean="0"/>
          </a:p>
        </p:txBody>
      </p:sp>
    </p:spTree>
    <p:extLst>
      <p:ext uri="{BB962C8B-B14F-4D97-AF65-F5344CB8AC3E}">
        <p14:creationId xmlns:p14="http://schemas.microsoft.com/office/powerpoint/2010/main" val="96774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Pharmacists often play the key role in formulary management, they make virtually every decision involved with a formulary, including:</a:t>
            </a:r>
          </a:p>
          <a:p>
            <a:r>
              <a:rPr lang="en-US" altLang="en-US" smtClean="0"/>
              <a:t>	1) deciding what drugs to cover</a:t>
            </a:r>
          </a:p>
          <a:p>
            <a:r>
              <a:rPr lang="en-US" altLang="en-US" smtClean="0"/>
              <a:t>	2) deciding what tier a drug belongs to</a:t>
            </a:r>
          </a:p>
          <a:p>
            <a:r>
              <a:rPr lang="en-US" altLang="en-US" smtClean="0"/>
              <a:t>	3) deciding what drugs require Prior Authorization or Step Therapy</a:t>
            </a:r>
          </a:p>
          <a:p>
            <a:r>
              <a:rPr lang="en-US" altLang="en-US" smtClean="0"/>
              <a:t>	4) deciding maximum dispensing limits (MDL)</a:t>
            </a:r>
          </a:p>
          <a:p>
            <a:r>
              <a:rPr lang="en-US" altLang="en-US" smtClean="0"/>
              <a:t>	5) deciding on how new drugs coming to market will be treated</a:t>
            </a:r>
          </a:p>
          <a:p>
            <a:r>
              <a:rPr lang="en-US" altLang="en-US" smtClean="0"/>
              <a:t>There are many different ways to build a formulary, most commonly drugs are placed on “tiers” which determine member cost share</a:t>
            </a:r>
          </a:p>
          <a:p>
            <a:r>
              <a:rPr lang="en-US" altLang="en-US" smtClean="0"/>
              <a:t>By placing certain drugs in different tiers, PBMs can help guide members to use certain medications, often promoting generic versions</a:t>
            </a:r>
          </a:p>
          <a:p>
            <a:endParaRPr lang="en-US" altLang="en-US" smtClean="0"/>
          </a:p>
          <a:p>
            <a:pPr eaLnBrk="1" hangingPunct="1"/>
            <a:endParaRPr lang="ru-RU" altLang="en-US" smtClean="0"/>
          </a:p>
          <a:p>
            <a:endParaRPr lang="en-US" altLang="en-US" smtClean="0"/>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Calibri" pitchFamily="34" charset="0"/>
              </a:defRPr>
            </a:lvl1pPr>
            <a:lvl2pPr marL="741363" indent="-284163" defTabSz="931863" eaLnBrk="0" hangingPunct="0">
              <a:spcBef>
                <a:spcPct val="30000"/>
              </a:spcBef>
              <a:defRPr sz="1200">
                <a:solidFill>
                  <a:schemeClr val="tx1"/>
                </a:solidFill>
                <a:latin typeface="Calibri" pitchFamily="34" charset="0"/>
              </a:defRPr>
            </a:lvl2pPr>
            <a:lvl3pPr marL="1139825" indent="-227013" defTabSz="931863" eaLnBrk="0" hangingPunct="0">
              <a:spcBef>
                <a:spcPct val="30000"/>
              </a:spcBef>
              <a:defRPr sz="1200">
                <a:solidFill>
                  <a:schemeClr val="tx1"/>
                </a:solidFill>
                <a:latin typeface="Calibri" pitchFamily="34" charset="0"/>
              </a:defRPr>
            </a:lvl3pPr>
            <a:lvl4pPr marL="1597025" indent="-227013" defTabSz="931863" eaLnBrk="0" hangingPunct="0">
              <a:spcBef>
                <a:spcPct val="30000"/>
              </a:spcBef>
              <a:defRPr sz="1200">
                <a:solidFill>
                  <a:schemeClr val="tx1"/>
                </a:solidFill>
                <a:latin typeface="Calibri" pitchFamily="34" charset="0"/>
              </a:defRPr>
            </a:lvl4pPr>
            <a:lvl5pPr marL="2052638" indent="-227013" defTabSz="931863" eaLnBrk="0" hangingPunct="0">
              <a:spcBef>
                <a:spcPct val="30000"/>
              </a:spcBef>
              <a:defRPr sz="1200">
                <a:solidFill>
                  <a:schemeClr val="tx1"/>
                </a:solidFill>
                <a:latin typeface="Calibri" pitchFamily="34" charset="0"/>
              </a:defRPr>
            </a:lvl5pPr>
            <a:lvl6pPr marL="2509838" indent="-227013" defTabSz="931863" eaLnBrk="0" fontAlgn="base" hangingPunct="0">
              <a:spcBef>
                <a:spcPct val="30000"/>
              </a:spcBef>
              <a:spcAft>
                <a:spcPct val="0"/>
              </a:spcAft>
              <a:defRPr sz="1200">
                <a:solidFill>
                  <a:schemeClr val="tx1"/>
                </a:solidFill>
                <a:latin typeface="Calibri" pitchFamily="34" charset="0"/>
              </a:defRPr>
            </a:lvl6pPr>
            <a:lvl7pPr marL="2967038" indent="-227013" defTabSz="931863" eaLnBrk="0" fontAlgn="base" hangingPunct="0">
              <a:spcBef>
                <a:spcPct val="30000"/>
              </a:spcBef>
              <a:spcAft>
                <a:spcPct val="0"/>
              </a:spcAft>
              <a:defRPr sz="1200">
                <a:solidFill>
                  <a:schemeClr val="tx1"/>
                </a:solidFill>
                <a:latin typeface="Calibri" pitchFamily="34" charset="0"/>
              </a:defRPr>
            </a:lvl7pPr>
            <a:lvl8pPr marL="3424238" indent="-227013" defTabSz="931863" eaLnBrk="0" fontAlgn="base" hangingPunct="0">
              <a:spcBef>
                <a:spcPct val="30000"/>
              </a:spcBef>
              <a:spcAft>
                <a:spcPct val="0"/>
              </a:spcAft>
              <a:defRPr sz="1200">
                <a:solidFill>
                  <a:schemeClr val="tx1"/>
                </a:solidFill>
                <a:latin typeface="Calibri" pitchFamily="34" charset="0"/>
              </a:defRPr>
            </a:lvl8pPr>
            <a:lvl9pPr marL="3881438" indent="-227013"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4A5C79-F8C6-439E-98A8-A9D8B31D4DBD}" type="slidenum">
              <a:rPr lang="en-US" altLang="en-US" smtClean="0"/>
              <a:pPr eaLnBrk="1" hangingPunct="1">
                <a:spcBef>
                  <a:spcPct val="0"/>
                </a:spcBef>
              </a:pPr>
              <a:t>21</a:t>
            </a:fld>
            <a:endParaRPr lang="en-US" altLang="en-US" smtClean="0"/>
          </a:p>
        </p:txBody>
      </p:sp>
    </p:spTree>
    <p:extLst>
      <p:ext uri="{BB962C8B-B14F-4D97-AF65-F5344CB8AC3E}">
        <p14:creationId xmlns:p14="http://schemas.microsoft.com/office/powerpoint/2010/main" val="33909430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All the decisions discussed in previous slide rely on pharmacist knowledge of what is seen in this slide</a:t>
            </a:r>
          </a:p>
          <a:p>
            <a:pPr eaLnBrk="1" hangingPunct="1"/>
            <a:endParaRPr lang="ru-RU" altLang="en-US" smtClean="0"/>
          </a:p>
          <a:p>
            <a:endParaRPr lang="en-US" altLang="en-US" smtClean="0"/>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Calibri" pitchFamily="34" charset="0"/>
              </a:defRPr>
            </a:lvl1pPr>
            <a:lvl2pPr marL="741363" indent="-284163" defTabSz="931863" eaLnBrk="0" hangingPunct="0">
              <a:spcBef>
                <a:spcPct val="30000"/>
              </a:spcBef>
              <a:defRPr sz="1200">
                <a:solidFill>
                  <a:schemeClr val="tx1"/>
                </a:solidFill>
                <a:latin typeface="Calibri" pitchFamily="34" charset="0"/>
              </a:defRPr>
            </a:lvl2pPr>
            <a:lvl3pPr marL="1139825" indent="-227013" defTabSz="931863" eaLnBrk="0" hangingPunct="0">
              <a:spcBef>
                <a:spcPct val="30000"/>
              </a:spcBef>
              <a:defRPr sz="1200">
                <a:solidFill>
                  <a:schemeClr val="tx1"/>
                </a:solidFill>
                <a:latin typeface="Calibri" pitchFamily="34" charset="0"/>
              </a:defRPr>
            </a:lvl3pPr>
            <a:lvl4pPr marL="1597025" indent="-227013" defTabSz="931863" eaLnBrk="0" hangingPunct="0">
              <a:spcBef>
                <a:spcPct val="30000"/>
              </a:spcBef>
              <a:defRPr sz="1200">
                <a:solidFill>
                  <a:schemeClr val="tx1"/>
                </a:solidFill>
                <a:latin typeface="Calibri" pitchFamily="34" charset="0"/>
              </a:defRPr>
            </a:lvl4pPr>
            <a:lvl5pPr marL="2052638" indent="-227013" defTabSz="931863" eaLnBrk="0" hangingPunct="0">
              <a:spcBef>
                <a:spcPct val="30000"/>
              </a:spcBef>
              <a:defRPr sz="1200">
                <a:solidFill>
                  <a:schemeClr val="tx1"/>
                </a:solidFill>
                <a:latin typeface="Calibri" pitchFamily="34" charset="0"/>
              </a:defRPr>
            </a:lvl5pPr>
            <a:lvl6pPr marL="2509838" indent="-227013" defTabSz="931863" eaLnBrk="0" fontAlgn="base" hangingPunct="0">
              <a:spcBef>
                <a:spcPct val="30000"/>
              </a:spcBef>
              <a:spcAft>
                <a:spcPct val="0"/>
              </a:spcAft>
              <a:defRPr sz="1200">
                <a:solidFill>
                  <a:schemeClr val="tx1"/>
                </a:solidFill>
                <a:latin typeface="Calibri" pitchFamily="34" charset="0"/>
              </a:defRPr>
            </a:lvl6pPr>
            <a:lvl7pPr marL="2967038" indent="-227013" defTabSz="931863" eaLnBrk="0" fontAlgn="base" hangingPunct="0">
              <a:spcBef>
                <a:spcPct val="30000"/>
              </a:spcBef>
              <a:spcAft>
                <a:spcPct val="0"/>
              </a:spcAft>
              <a:defRPr sz="1200">
                <a:solidFill>
                  <a:schemeClr val="tx1"/>
                </a:solidFill>
                <a:latin typeface="Calibri" pitchFamily="34" charset="0"/>
              </a:defRPr>
            </a:lvl7pPr>
            <a:lvl8pPr marL="3424238" indent="-227013" defTabSz="931863" eaLnBrk="0" fontAlgn="base" hangingPunct="0">
              <a:spcBef>
                <a:spcPct val="30000"/>
              </a:spcBef>
              <a:spcAft>
                <a:spcPct val="0"/>
              </a:spcAft>
              <a:defRPr sz="1200">
                <a:solidFill>
                  <a:schemeClr val="tx1"/>
                </a:solidFill>
                <a:latin typeface="Calibri" pitchFamily="34" charset="0"/>
              </a:defRPr>
            </a:lvl8pPr>
            <a:lvl9pPr marL="3881438" indent="-227013"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787C12B-C811-4B00-91DA-00E076BEBFEA}" type="slidenum">
              <a:rPr lang="en-US" altLang="en-US" smtClean="0"/>
              <a:pPr eaLnBrk="1" hangingPunct="1">
                <a:spcBef>
                  <a:spcPct val="0"/>
                </a:spcBef>
              </a:pPr>
              <a:t>22</a:t>
            </a:fld>
            <a:endParaRPr lang="en-US" altLang="en-US" smtClean="0"/>
          </a:p>
        </p:txBody>
      </p:sp>
    </p:spTree>
    <p:extLst>
      <p:ext uri="{BB962C8B-B14F-4D97-AF65-F5344CB8AC3E}">
        <p14:creationId xmlns:p14="http://schemas.microsoft.com/office/powerpoint/2010/main" val="32352951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en-US" smtClean="0"/>
              <a:t>Operations has to do with the actual service of a pharmacy</a:t>
            </a:r>
          </a:p>
          <a:p>
            <a:pPr>
              <a:lnSpc>
                <a:spcPct val="90000"/>
              </a:lnSpc>
            </a:pPr>
            <a:r>
              <a:rPr lang="en-US" altLang="en-US" smtClean="0"/>
              <a:t>Most PBMs own their own call center and/or mail service</a:t>
            </a:r>
          </a:p>
          <a:p>
            <a:pPr>
              <a:lnSpc>
                <a:spcPct val="90000"/>
              </a:lnSpc>
            </a:pPr>
            <a:r>
              <a:rPr lang="en-US" altLang="en-US" smtClean="0"/>
              <a:t>	Opportunities for pharmacists to have direct contact to members from a PBM perspective</a:t>
            </a:r>
          </a:p>
          <a:p>
            <a:pPr>
              <a:lnSpc>
                <a:spcPct val="90000"/>
              </a:lnSpc>
            </a:pPr>
            <a:r>
              <a:rPr lang="en-US" altLang="en-US" smtClean="0"/>
              <a:t>Call Centers</a:t>
            </a:r>
          </a:p>
          <a:p>
            <a:pPr>
              <a:lnSpc>
                <a:spcPct val="90000"/>
              </a:lnSpc>
            </a:pPr>
            <a:r>
              <a:rPr lang="en-US" altLang="en-US" smtClean="0"/>
              <a:t>	Pharmacists can help explain benefits to members/providers as well as formulary questions</a:t>
            </a:r>
          </a:p>
          <a:p>
            <a:pPr>
              <a:lnSpc>
                <a:spcPct val="90000"/>
              </a:lnSpc>
            </a:pPr>
            <a:r>
              <a:rPr lang="en-US" altLang="en-US" smtClean="0"/>
              <a:t>	Discuss reasons for UM and why a drug needs to be monitored or controlled</a:t>
            </a:r>
          </a:p>
          <a:p>
            <a:pPr>
              <a:lnSpc>
                <a:spcPct val="90000"/>
              </a:lnSpc>
            </a:pPr>
            <a:r>
              <a:rPr lang="en-US" altLang="en-US" smtClean="0"/>
              <a:t>	Drug Information questions that come from various employer groups/clients</a:t>
            </a:r>
          </a:p>
          <a:p>
            <a:pPr>
              <a:lnSpc>
                <a:spcPct val="90000"/>
              </a:lnSpc>
            </a:pPr>
            <a:r>
              <a:rPr lang="en-US" altLang="en-US" smtClean="0"/>
              <a:t>Mail Order</a:t>
            </a:r>
          </a:p>
          <a:p>
            <a:pPr>
              <a:lnSpc>
                <a:spcPct val="90000"/>
              </a:lnSpc>
            </a:pPr>
            <a:r>
              <a:rPr lang="en-US" altLang="en-US" smtClean="0"/>
              <a:t>	PBMs need pharmacists to dispense drugs within their mail order pharmacies</a:t>
            </a:r>
          </a:p>
          <a:p>
            <a:pPr>
              <a:lnSpc>
                <a:spcPct val="90000"/>
              </a:lnSpc>
            </a:pPr>
            <a:r>
              <a:rPr lang="en-US" altLang="en-US" smtClean="0"/>
              <a:t>	Pharmacists not only dispense medications within the mail order service, but also help to improve processes</a:t>
            </a:r>
          </a:p>
          <a:p>
            <a:pPr>
              <a:lnSpc>
                <a:spcPct val="90000"/>
              </a:lnSpc>
            </a:pPr>
            <a:r>
              <a:rPr lang="en-US" altLang="en-US" smtClean="0"/>
              <a:t>		Mail Order pharmacies dispense up to 10,000 Rx’s per day and process improvement/efficiency is a key part of profitability for the mail order pharmacy</a:t>
            </a:r>
          </a:p>
          <a:p>
            <a:pPr eaLnBrk="1" hangingPunct="1"/>
            <a:endParaRPr lang="ru-RU" altLang="en-US" smtClean="0"/>
          </a:p>
          <a:p>
            <a:endParaRPr lang="en-US" altLang="en-US" smtClean="0"/>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Calibri" pitchFamily="34" charset="0"/>
              </a:defRPr>
            </a:lvl1pPr>
            <a:lvl2pPr marL="741363" indent="-284163" defTabSz="931863" eaLnBrk="0" hangingPunct="0">
              <a:spcBef>
                <a:spcPct val="30000"/>
              </a:spcBef>
              <a:defRPr sz="1200">
                <a:solidFill>
                  <a:schemeClr val="tx1"/>
                </a:solidFill>
                <a:latin typeface="Calibri" pitchFamily="34" charset="0"/>
              </a:defRPr>
            </a:lvl2pPr>
            <a:lvl3pPr marL="1139825" indent="-227013" defTabSz="931863" eaLnBrk="0" hangingPunct="0">
              <a:spcBef>
                <a:spcPct val="30000"/>
              </a:spcBef>
              <a:defRPr sz="1200">
                <a:solidFill>
                  <a:schemeClr val="tx1"/>
                </a:solidFill>
                <a:latin typeface="Calibri" pitchFamily="34" charset="0"/>
              </a:defRPr>
            </a:lvl3pPr>
            <a:lvl4pPr marL="1597025" indent="-227013" defTabSz="931863" eaLnBrk="0" hangingPunct="0">
              <a:spcBef>
                <a:spcPct val="30000"/>
              </a:spcBef>
              <a:defRPr sz="1200">
                <a:solidFill>
                  <a:schemeClr val="tx1"/>
                </a:solidFill>
                <a:latin typeface="Calibri" pitchFamily="34" charset="0"/>
              </a:defRPr>
            </a:lvl4pPr>
            <a:lvl5pPr marL="2052638" indent="-227013" defTabSz="931863" eaLnBrk="0" hangingPunct="0">
              <a:spcBef>
                <a:spcPct val="30000"/>
              </a:spcBef>
              <a:defRPr sz="1200">
                <a:solidFill>
                  <a:schemeClr val="tx1"/>
                </a:solidFill>
                <a:latin typeface="Calibri" pitchFamily="34" charset="0"/>
              </a:defRPr>
            </a:lvl5pPr>
            <a:lvl6pPr marL="2509838" indent="-227013" defTabSz="931863" eaLnBrk="0" fontAlgn="base" hangingPunct="0">
              <a:spcBef>
                <a:spcPct val="30000"/>
              </a:spcBef>
              <a:spcAft>
                <a:spcPct val="0"/>
              </a:spcAft>
              <a:defRPr sz="1200">
                <a:solidFill>
                  <a:schemeClr val="tx1"/>
                </a:solidFill>
                <a:latin typeface="Calibri" pitchFamily="34" charset="0"/>
              </a:defRPr>
            </a:lvl6pPr>
            <a:lvl7pPr marL="2967038" indent="-227013" defTabSz="931863" eaLnBrk="0" fontAlgn="base" hangingPunct="0">
              <a:spcBef>
                <a:spcPct val="30000"/>
              </a:spcBef>
              <a:spcAft>
                <a:spcPct val="0"/>
              </a:spcAft>
              <a:defRPr sz="1200">
                <a:solidFill>
                  <a:schemeClr val="tx1"/>
                </a:solidFill>
                <a:latin typeface="Calibri" pitchFamily="34" charset="0"/>
              </a:defRPr>
            </a:lvl7pPr>
            <a:lvl8pPr marL="3424238" indent="-227013" defTabSz="931863" eaLnBrk="0" fontAlgn="base" hangingPunct="0">
              <a:spcBef>
                <a:spcPct val="30000"/>
              </a:spcBef>
              <a:spcAft>
                <a:spcPct val="0"/>
              </a:spcAft>
              <a:defRPr sz="1200">
                <a:solidFill>
                  <a:schemeClr val="tx1"/>
                </a:solidFill>
                <a:latin typeface="Calibri" pitchFamily="34" charset="0"/>
              </a:defRPr>
            </a:lvl8pPr>
            <a:lvl9pPr marL="3881438" indent="-227013"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167F4DB-6BB4-4E30-8A8A-EBA05C4C2E39}" type="slidenum">
              <a:rPr lang="en-US" altLang="en-US" smtClean="0"/>
              <a:pPr eaLnBrk="1" hangingPunct="1">
                <a:spcBef>
                  <a:spcPct val="0"/>
                </a:spcBef>
              </a:pPr>
              <a:t>23</a:t>
            </a:fld>
            <a:endParaRPr lang="en-US" altLang="en-US" smtClean="0"/>
          </a:p>
        </p:txBody>
      </p:sp>
    </p:spTree>
    <p:extLst>
      <p:ext uri="{BB962C8B-B14F-4D97-AF65-F5344CB8AC3E}">
        <p14:creationId xmlns:p14="http://schemas.microsoft.com/office/powerpoint/2010/main" val="4601855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20000"/>
          </a:bodyPr>
          <a:lstStyle/>
          <a:p>
            <a:pPr>
              <a:lnSpc>
                <a:spcPct val="80000"/>
              </a:lnSpc>
              <a:defRPr/>
            </a:pPr>
            <a:r>
              <a:rPr lang="en-US" dirty="0" smtClean="0"/>
              <a:t>Pharmacists perform multiple roles within the corporate setting of a PBM</a:t>
            </a:r>
          </a:p>
          <a:p>
            <a:pPr>
              <a:lnSpc>
                <a:spcPct val="80000"/>
              </a:lnSpc>
              <a:defRPr/>
            </a:pPr>
            <a:r>
              <a:rPr lang="en-US" dirty="0" smtClean="0"/>
              <a:t>Acct Mgmt</a:t>
            </a:r>
          </a:p>
          <a:p>
            <a:pPr>
              <a:lnSpc>
                <a:spcPct val="80000"/>
              </a:lnSpc>
              <a:defRPr/>
            </a:pPr>
            <a:r>
              <a:rPr lang="en-US" dirty="0" smtClean="0"/>
              <a:t>	Clients often have many questions, especially if they are large clients with 10,000 or more employees.  </a:t>
            </a:r>
          </a:p>
          <a:p>
            <a:pPr>
              <a:lnSpc>
                <a:spcPct val="80000"/>
              </a:lnSpc>
              <a:defRPr/>
            </a:pPr>
            <a:r>
              <a:rPr lang="en-US" dirty="0" smtClean="0"/>
              <a:t>		PBMs want to retain their clients so they often require account managers to help build a relationship with the client</a:t>
            </a:r>
          </a:p>
          <a:p>
            <a:pPr>
              <a:lnSpc>
                <a:spcPct val="80000"/>
              </a:lnSpc>
              <a:defRPr/>
            </a:pPr>
            <a:r>
              <a:rPr lang="en-US" dirty="0" smtClean="0"/>
              <a:t>		Often these account managers are pharmacists who are familiar with the benefits and services that the PBM provides</a:t>
            </a:r>
          </a:p>
          <a:p>
            <a:pPr>
              <a:lnSpc>
                <a:spcPct val="80000"/>
              </a:lnSpc>
              <a:defRPr/>
            </a:pPr>
            <a:r>
              <a:rPr lang="en-US" dirty="0" smtClean="0"/>
              <a:t>			Pharmacists not only answer drug specific questions, but questions regarding benefits, feasibility in new capabilities or plan designs, etc.</a:t>
            </a:r>
          </a:p>
          <a:p>
            <a:pPr>
              <a:lnSpc>
                <a:spcPct val="80000"/>
              </a:lnSpc>
              <a:defRPr/>
            </a:pPr>
            <a:r>
              <a:rPr lang="en-US" dirty="0" smtClean="0"/>
              <a:t>Clinical Program Development</a:t>
            </a:r>
          </a:p>
          <a:p>
            <a:pPr>
              <a:lnSpc>
                <a:spcPct val="80000"/>
              </a:lnSpc>
              <a:defRPr/>
            </a:pPr>
            <a:r>
              <a:rPr lang="en-US" dirty="0" smtClean="0"/>
              <a:t>	Pharmacists at a PBM are often asked to control costs while maintaining clinical needs of the member</a:t>
            </a:r>
          </a:p>
          <a:p>
            <a:pPr>
              <a:lnSpc>
                <a:spcPct val="80000"/>
              </a:lnSpc>
              <a:defRPr/>
            </a:pPr>
            <a:r>
              <a:rPr lang="en-US" dirty="0" smtClean="0"/>
              <a:t>		Programs such as Therapeutic Interchange (e.g., Switching members from branded HMG-CoA Reductase Inhibitors to Simvastatin) are often created</a:t>
            </a:r>
          </a:p>
          <a:p>
            <a:pPr>
              <a:lnSpc>
                <a:spcPct val="80000"/>
              </a:lnSpc>
              <a:defRPr/>
            </a:pPr>
            <a:r>
              <a:rPr lang="en-US" dirty="0" smtClean="0"/>
              <a:t>		and implemented by pharmacists.</a:t>
            </a:r>
          </a:p>
          <a:p>
            <a:pPr>
              <a:lnSpc>
                <a:spcPct val="80000"/>
              </a:lnSpc>
              <a:defRPr/>
            </a:pPr>
            <a:r>
              <a:rPr lang="en-US" dirty="0" smtClean="0"/>
              <a:t>Drug Information</a:t>
            </a:r>
          </a:p>
          <a:p>
            <a:pPr>
              <a:lnSpc>
                <a:spcPct val="80000"/>
              </a:lnSpc>
              <a:defRPr/>
            </a:pPr>
            <a:r>
              <a:rPr lang="en-US" dirty="0" smtClean="0"/>
              <a:t>	Providing answers to clinical questions.  This is a common reason to hire a pharmacist into a role rather than a non-pharmacist.</a:t>
            </a:r>
          </a:p>
          <a:p>
            <a:pPr>
              <a:lnSpc>
                <a:spcPct val="80000"/>
              </a:lnSpc>
              <a:defRPr/>
            </a:pPr>
            <a:r>
              <a:rPr lang="en-US" dirty="0" smtClean="0"/>
              <a:t>Rebate Management</a:t>
            </a:r>
          </a:p>
          <a:p>
            <a:pPr>
              <a:lnSpc>
                <a:spcPct val="80000"/>
              </a:lnSpc>
              <a:defRPr/>
            </a:pPr>
            <a:r>
              <a:rPr lang="en-US" dirty="0" smtClean="0"/>
              <a:t>	Pharmaceutical manufacturers contract with PBMs to try and prefer their drugs over similar drugs on the market</a:t>
            </a:r>
          </a:p>
          <a:p>
            <a:pPr>
              <a:lnSpc>
                <a:spcPct val="80000"/>
              </a:lnSpc>
              <a:defRPr/>
            </a:pPr>
            <a:r>
              <a:rPr lang="en-US" dirty="0" smtClean="0"/>
              <a:t>	Pharmacists are often at the forefront of these decisions and they negotiate and evaluate the contracts to bring down the overall cost of healthcare</a:t>
            </a:r>
          </a:p>
          <a:p>
            <a:pPr>
              <a:lnSpc>
                <a:spcPct val="80000"/>
              </a:lnSpc>
              <a:defRPr/>
            </a:pPr>
            <a:r>
              <a:rPr lang="en-US" dirty="0" smtClean="0"/>
              <a:t>Network Management</a:t>
            </a:r>
          </a:p>
          <a:p>
            <a:pPr>
              <a:lnSpc>
                <a:spcPct val="80000"/>
              </a:lnSpc>
              <a:defRPr/>
            </a:pPr>
            <a:r>
              <a:rPr lang="en-US" dirty="0" smtClean="0"/>
              <a:t>	Pharmacists also spearhead the contracting of pharmacies.</a:t>
            </a:r>
          </a:p>
          <a:p>
            <a:pPr>
              <a:lnSpc>
                <a:spcPct val="80000"/>
              </a:lnSpc>
              <a:defRPr/>
            </a:pPr>
            <a:r>
              <a:rPr lang="en-US" dirty="0" smtClean="0"/>
              <a:t>	Responsibilities include negotiating rates with pharmacy providers, ensuring proper implementation of a contract, and addressing pricing issues with providers. </a:t>
            </a:r>
          </a:p>
          <a:p>
            <a:pPr eaLnBrk="1" hangingPunct="1">
              <a:defRPr/>
            </a:pPr>
            <a:endParaRPr lang="ru-RU" dirty="0" smtClean="0"/>
          </a:p>
          <a:p>
            <a:pPr>
              <a:defRPr/>
            </a:pPr>
            <a:endParaRPr lang="en-US" dirty="0"/>
          </a:p>
        </p:txBody>
      </p:sp>
      <p:sp>
        <p:nvSpPr>
          <p:cNvPr id="829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Calibri" pitchFamily="34" charset="0"/>
              </a:defRPr>
            </a:lvl1pPr>
            <a:lvl2pPr marL="741363" indent="-284163" defTabSz="931863" eaLnBrk="0" hangingPunct="0">
              <a:spcBef>
                <a:spcPct val="30000"/>
              </a:spcBef>
              <a:defRPr sz="1200">
                <a:solidFill>
                  <a:schemeClr val="tx1"/>
                </a:solidFill>
                <a:latin typeface="Calibri" pitchFamily="34" charset="0"/>
              </a:defRPr>
            </a:lvl2pPr>
            <a:lvl3pPr marL="1139825" indent="-227013" defTabSz="931863" eaLnBrk="0" hangingPunct="0">
              <a:spcBef>
                <a:spcPct val="30000"/>
              </a:spcBef>
              <a:defRPr sz="1200">
                <a:solidFill>
                  <a:schemeClr val="tx1"/>
                </a:solidFill>
                <a:latin typeface="Calibri" pitchFamily="34" charset="0"/>
              </a:defRPr>
            </a:lvl3pPr>
            <a:lvl4pPr marL="1597025" indent="-227013" defTabSz="931863" eaLnBrk="0" hangingPunct="0">
              <a:spcBef>
                <a:spcPct val="30000"/>
              </a:spcBef>
              <a:defRPr sz="1200">
                <a:solidFill>
                  <a:schemeClr val="tx1"/>
                </a:solidFill>
                <a:latin typeface="Calibri" pitchFamily="34" charset="0"/>
              </a:defRPr>
            </a:lvl4pPr>
            <a:lvl5pPr marL="2052638" indent="-227013" defTabSz="931863" eaLnBrk="0" hangingPunct="0">
              <a:spcBef>
                <a:spcPct val="30000"/>
              </a:spcBef>
              <a:defRPr sz="1200">
                <a:solidFill>
                  <a:schemeClr val="tx1"/>
                </a:solidFill>
                <a:latin typeface="Calibri" pitchFamily="34" charset="0"/>
              </a:defRPr>
            </a:lvl5pPr>
            <a:lvl6pPr marL="2509838" indent="-227013" defTabSz="931863" eaLnBrk="0" fontAlgn="base" hangingPunct="0">
              <a:spcBef>
                <a:spcPct val="30000"/>
              </a:spcBef>
              <a:spcAft>
                <a:spcPct val="0"/>
              </a:spcAft>
              <a:defRPr sz="1200">
                <a:solidFill>
                  <a:schemeClr val="tx1"/>
                </a:solidFill>
                <a:latin typeface="Calibri" pitchFamily="34" charset="0"/>
              </a:defRPr>
            </a:lvl6pPr>
            <a:lvl7pPr marL="2967038" indent="-227013" defTabSz="931863" eaLnBrk="0" fontAlgn="base" hangingPunct="0">
              <a:spcBef>
                <a:spcPct val="30000"/>
              </a:spcBef>
              <a:spcAft>
                <a:spcPct val="0"/>
              </a:spcAft>
              <a:defRPr sz="1200">
                <a:solidFill>
                  <a:schemeClr val="tx1"/>
                </a:solidFill>
                <a:latin typeface="Calibri" pitchFamily="34" charset="0"/>
              </a:defRPr>
            </a:lvl7pPr>
            <a:lvl8pPr marL="3424238" indent="-227013" defTabSz="931863" eaLnBrk="0" fontAlgn="base" hangingPunct="0">
              <a:spcBef>
                <a:spcPct val="30000"/>
              </a:spcBef>
              <a:spcAft>
                <a:spcPct val="0"/>
              </a:spcAft>
              <a:defRPr sz="1200">
                <a:solidFill>
                  <a:schemeClr val="tx1"/>
                </a:solidFill>
                <a:latin typeface="Calibri" pitchFamily="34" charset="0"/>
              </a:defRPr>
            </a:lvl8pPr>
            <a:lvl9pPr marL="3881438" indent="-227013"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7DF3357-3255-4DF7-BC25-52C14C2EB3AA}" type="slidenum">
              <a:rPr lang="en-US" altLang="en-US" smtClean="0"/>
              <a:pPr eaLnBrk="1" hangingPunct="1">
                <a:spcBef>
                  <a:spcPct val="0"/>
                </a:spcBef>
              </a:pPr>
              <a:t>24</a:t>
            </a:fld>
            <a:endParaRPr lang="en-US" altLang="en-US" smtClean="0"/>
          </a:p>
        </p:txBody>
      </p:sp>
    </p:spTree>
    <p:extLst>
      <p:ext uri="{BB962C8B-B14F-4D97-AF65-F5344CB8AC3E}">
        <p14:creationId xmlns:p14="http://schemas.microsoft.com/office/powerpoint/2010/main" val="1377785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77500" lnSpcReduction="20000"/>
          </a:bodyPr>
          <a:lstStyle/>
          <a:p>
            <a:pPr>
              <a:lnSpc>
                <a:spcPct val="80000"/>
              </a:lnSpc>
              <a:defRPr/>
            </a:pPr>
            <a:r>
              <a:rPr lang="en-US" dirty="0" smtClean="0"/>
              <a:t>Specialty Products</a:t>
            </a:r>
          </a:p>
          <a:p>
            <a:pPr>
              <a:lnSpc>
                <a:spcPct val="80000"/>
              </a:lnSpc>
              <a:defRPr/>
            </a:pPr>
            <a:r>
              <a:rPr lang="en-US" dirty="0" smtClean="0"/>
              <a:t>	Since these drugs are very high cost, they must be managed properly.  However, since they often require a great deal of clinical management, pharmacists</a:t>
            </a:r>
          </a:p>
          <a:p>
            <a:pPr>
              <a:lnSpc>
                <a:spcPct val="80000"/>
              </a:lnSpc>
              <a:defRPr/>
            </a:pPr>
            <a:r>
              <a:rPr lang="en-US" dirty="0" smtClean="0"/>
              <a:t>		are often involved with the creation of strategies to manage these products.</a:t>
            </a:r>
          </a:p>
          <a:p>
            <a:pPr>
              <a:lnSpc>
                <a:spcPct val="80000"/>
              </a:lnSpc>
              <a:defRPr/>
            </a:pPr>
            <a:r>
              <a:rPr lang="en-US" dirty="0" smtClean="0"/>
              <a:t>	Great amounts of member education are necessary for these products, much of which is provided by pharmacists within the PBM</a:t>
            </a:r>
          </a:p>
          <a:p>
            <a:pPr>
              <a:lnSpc>
                <a:spcPct val="80000"/>
              </a:lnSpc>
              <a:defRPr/>
            </a:pPr>
            <a:r>
              <a:rPr lang="en-US" dirty="0" smtClean="0"/>
              <a:t>	These drugs are also heavily regulated by the FDA as well as the manufacturing companies (e.g., Orphan drug status).  </a:t>
            </a:r>
          </a:p>
          <a:p>
            <a:pPr>
              <a:lnSpc>
                <a:spcPct val="80000"/>
              </a:lnSpc>
              <a:defRPr/>
            </a:pPr>
            <a:r>
              <a:rPr lang="en-US" dirty="0" smtClean="0"/>
              <a:t>		This requires special attention and different approaches to other roles like rebate contracting, Clinical management, etc.</a:t>
            </a:r>
          </a:p>
          <a:p>
            <a:pPr>
              <a:lnSpc>
                <a:spcPct val="80000"/>
              </a:lnSpc>
              <a:defRPr/>
            </a:pPr>
            <a:r>
              <a:rPr lang="en-US" dirty="0" smtClean="0"/>
              <a:t>Informatics</a:t>
            </a:r>
          </a:p>
          <a:p>
            <a:pPr>
              <a:lnSpc>
                <a:spcPct val="80000"/>
              </a:lnSpc>
              <a:defRPr/>
            </a:pPr>
            <a:r>
              <a:rPr lang="en-US" dirty="0" smtClean="0"/>
              <a:t>	The large amount of data that a PBM has is very valuable in terms of predicting drug utilization, trends, and costs</a:t>
            </a:r>
          </a:p>
          <a:p>
            <a:pPr>
              <a:lnSpc>
                <a:spcPct val="80000"/>
              </a:lnSpc>
              <a:defRPr/>
            </a:pPr>
            <a:r>
              <a:rPr lang="en-US" dirty="0" smtClean="0"/>
              <a:t>	Pharmacists are a key component of this role as they provide the clinical background in analysis of the data</a:t>
            </a:r>
          </a:p>
          <a:p>
            <a:pPr>
              <a:lnSpc>
                <a:spcPct val="80000"/>
              </a:lnSpc>
              <a:defRPr/>
            </a:pPr>
            <a:r>
              <a:rPr lang="en-US" dirty="0" smtClean="0"/>
              <a:t>Product Development</a:t>
            </a:r>
          </a:p>
          <a:p>
            <a:pPr>
              <a:lnSpc>
                <a:spcPct val="80000"/>
              </a:lnSpc>
              <a:defRPr/>
            </a:pPr>
            <a:r>
              <a:rPr lang="en-US" dirty="0" smtClean="0"/>
              <a:t>	New and better ways to control healthcare costs are always being created, often by pharmacists that understand the “business” of healthcare</a:t>
            </a:r>
          </a:p>
          <a:p>
            <a:pPr>
              <a:lnSpc>
                <a:spcPct val="80000"/>
              </a:lnSpc>
              <a:defRPr/>
            </a:pPr>
            <a:r>
              <a:rPr lang="en-US" dirty="0" smtClean="0"/>
              <a:t>	Pharmacists participate in creation of new plan designs and new ways to control costs (e.g., Closed formularies)</a:t>
            </a:r>
          </a:p>
          <a:p>
            <a:pPr>
              <a:lnSpc>
                <a:spcPct val="80000"/>
              </a:lnSpc>
              <a:defRPr/>
            </a:pPr>
            <a:r>
              <a:rPr lang="en-US" dirty="0" smtClean="0"/>
              <a:t>Marketing</a:t>
            </a:r>
          </a:p>
          <a:p>
            <a:pPr>
              <a:lnSpc>
                <a:spcPct val="80000"/>
              </a:lnSpc>
              <a:defRPr/>
            </a:pPr>
            <a:r>
              <a:rPr lang="en-US" dirty="0" smtClean="0"/>
              <a:t>	Much like a standard sales role, pharmacists also participate in trying to win new clients</a:t>
            </a:r>
          </a:p>
          <a:p>
            <a:pPr>
              <a:lnSpc>
                <a:spcPct val="80000"/>
              </a:lnSpc>
              <a:defRPr/>
            </a:pPr>
            <a:r>
              <a:rPr lang="en-US" dirty="0" smtClean="0"/>
              <a:t>	Pharmacists often meet new potential clients and explain the services and value a PBM brings</a:t>
            </a:r>
          </a:p>
          <a:p>
            <a:pPr>
              <a:lnSpc>
                <a:spcPct val="80000"/>
              </a:lnSpc>
              <a:defRPr/>
            </a:pPr>
            <a:r>
              <a:rPr lang="en-US" dirty="0" smtClean="0"/>
              <a:t>Outcomes</a:t>
            </a:r>
          </a:p>
          <a:p>
            <a:pPr>
              <a:lnSpc>
                <a:spcPct val="80000"/>
              </a:lnSpc>
              <a:defRPr/>
            </a:pPr>
            <a:r>
              <a:rPr lang="en-US" dirty="0" smtClean="0"/>
              <a:t>	Some PBMs have their own Outcomes teams that perform studies for third party clients</a:t>
            </a:r>
          </a:p>
          <a:p>
            <a:pPr>
              <a:lnSpc>
                <a:spcPct val="80000"/>
              </a:lnSpc>
              <a:defRPr/>
            </a:pPr>
            <a:r>
              <a:rPr lang="en-US" dirty="0" smtClean="0"/>
              <a:t>	Pharmacists are heavily involved in organizing the data and performing retrospective studies for companies with specific questions about their products</a:t>
            </a:r>
          </a:p>
          <a:p>
            <a:pPr>
              <a:lnSpc>
                <a:spcPct val="80000"/>
              </a:lnSpc>
              <a:defRPr/>
            </a:pPr>
            <a:r>
              <a:rPr lang="en-US" dirty="0" smtClean="0">
                <a:solidFill>
                  <a:srgbClr val="FF0000"/>
                </a:solidFill>
              </a:rPr>
              <a:t>Regulatory/ Compliance</a:t>
            </a:r>
          </a:p>
          <a:p>
            <a:pPr>
              <a:lnSpc>
                <a:spcPct val="80000"/>
              </a:lnSpc>
              <a:defRPr/>
            </a:pPr>
            <a:r>
              <a:rPr lang="en-US" dirty="0" smtClean="0">
                <a:solidFill>
                  <a:srgbClr val="FF0000"/>
                </a:solidFill>
              </a:rPr>
              <a:t>	PBM usually have a team that address pbm compliance to Federal and State regulations.  This team assures that policies and procedures are in place and kept current.  This team also focuses heavily on Medicare Part D compliance to CMS guidance and assures that the PBM complies with those regulations as a downstream entity of the Plan Sponsors.</a:t>
            </a:r>
          </a:p>
          <a:p>
            <a:pPr>
              <a:lnSpc>
                <a:spcPct val="80000"/>
              </a:lnSpc>
              <a:defRPr/>
            </a:pPr>
            <a:r>
              <a:rPr lang="en-US" dirty="0" smtClean="0">
                <a:solidFill>
                  <a:srgbClr val="FF0000"/>
                </a:solidFill>
              </a:rPr>
              <a:t>	</a:t>
            </a:r>
          </a:p>
          <a:p>
            <a:pPr eaLnBrk="1" hangingPunct="1">
              <a:defRPr/>
            </a:pPr>
            <a:endParaRPr lang="ru-RU" dirty="0" smtClean="0"/>
          </a:p>
          <a:p>
            <a:pPr>
              <a:defRPr/>
            </a:pPr>
            <a:endParaRPr lang="en-US" dirty="0"/>
          </a:p>
        </p:txBody>
      </p:sp>
      <p:sp>
        <p:nvSpPr>
          <p:cNvPr id="83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Calibri" pitchFamily="34" charset="0"/>
              </a:defRPr>
            </a:lvl1pPr>
            <a:lvl2pPr marL="741363" indent="-284163" defTabSz="931863" eaLnBrk="0" hangingPunct="0">
              <a:spcBef>
                <a:spcPct val="30000"/>
              </a:spcBef>
              <a:defRPr sz="1200">
                <a:solidFill>
                  <a:schemeClr val="tx1"/>
                </a:solidFill>
                <a:latin typeface="Calibri" pitchFamily="34" charset="0"/>
              </a:defRPr>
            </a:lvl2pPr>
            <a:lvl3pPr marL="1139825" indent="-227013" defTabSz="931863" eaLnBrk="0" hangingPunct="0">
              <a:spcBef>
                <a:spcPct val="30000"/>
              </a:spcBef>
              <a:defRPr sz="1200">
                <a:solidFill>
                  <a:schemeClr val="tx1"/>
                </a:solidFill>
                <a:latin typeface="Calibri" pitchFamily="34" charset="0"/>
              </a:defRPr>
            </a:lvl3pPr>
            <a:lvl4pPr marL="1597025" indent="-227013" defTabSz="931863" eaLnBrk="0" hangingPunct="0">
              <a:spcBef>
                <a:spcPct val="30000"/>
              </a:spcBef>
              <a:defRPr sz="1200">
                <a:solidFill>
                  <a:schemeClr val="tx1"/>
                </a:solidFill>
                <a:latin typeface="Calibri" pitchFamily="34" charset="0"/>
              </a:defRPr>
            </a:lvl4pPr>
            <a:lvl5pPr marL="2052638" indent="-227013" defTabSz="931863" eaLnBrk="0" hangingPunct="0">
              <a:spcBef>
                <a:spcPct val="30000"/>
              </a:spcBef>
              <a:defRPr sz="1200">
                <a:solidFill>
                  <a:schemeClr val="tx1"/>
                </a:solidFill>
                <a:latin typeface="Calibri" pitchFamily="34" charset="0"/>
              </a:defRPr>
            </a:lvl5pPr>
            <a:lvl6pPr marL="2509838" indent="-227013" defTabSz="931863" eaLnBrk="0" fontAlgn="base" hangingPunct="0">
              <a:spcBef>
                <a:spcPct val="30000"/>
              </a:spcBef>
              <a:spcAft>
                <a:spcPct val="0"/>
              </a:spcAft>
              <a:defRPr sz="1200">
                <a:solidFill>
                  <a:schemeClr val="tx1"/>
                </a:solidFill>
                <a:latin typeface="Calibri" pitchFamily="34" charset="0"/>
              </a:defRPr>
            </a:lvl6pPr>
            <a:lvl7pPr marL="2967038" indent="-227013" defTabSz="931863" eaLnBrk="0" fontAlgn="base" hangingPunct="0">
              <a:spcBef>
                <a:spcPct val="30000"/>
              </a:spcBef>
              <a:spcAft>
                <a:spcPct val="0"/>
              </a:spcAft>
              <a:defRPr sz="1200">
                <a:solidFill>
                  <a:schemeClr val="tx1"/>
                </a:solidFill>
                <a:latin typeface="Calibri" pitchFamily="34" charset="0"/>
              </a:defRPr>
            </a:lvl7pPr>
            <a:lvl8pPr marL="3424238" indent="-227013" defTabSz="931863" eaLnBrk="0" fontAlgn="base" hangingPunct="0">
              <a:spcBef>
                <a:spcPct val="30000"/>
              </a:spcBef>
              <a:spcAft>
                <a:spcPct val="0"/>
              </a:spcAft>
              <a:defRPr sz="1200">
                <a:solidFill>
                  <a:schemeClr val="tx1"/>
                </a:solidFill>
                <a:latin typeface="Calibri" pitchFamily="34" charset="0"/>
              </a:defRPr>
            </a:lvl8pPr>
            <a:lvl9pPr marL="3881438" indent="-227013"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FA19D6A-2B2A-4B05-A11C-8791F8B39EA9}" type="slidenum">
              <a:rPr lang="en-US" altLang="en-US" smtClean="0"/>
              <a:pPr eaLnBrk="1" hangingPunct="1">
                <a:spcBef>
                  <a:spcPct val="0"/>
                </a:spcBef>
              </a:pPr>
              <a:t>25</a:t>
            </a:fld>
            <a:endParaRPr lang="en-US" altLang="en-US" smtClean="0"/>
          </a:p>
        </p:txBody>
      </p:sp>
    </p:spTree>
    <p:extLst>
      <p:ext uri="{BB962C8B-B14F-4D97-AF65-F5344CB8AC3E}">
        <p14:creationId xmlns:p14="http://schemas.microsoft.com/office/powerpoint/2010/main" val="4675437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84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60C7DF7B-99DA-4E1A-B618-1F0E8C804177}" type="slidenum">
              <a:rPr lang="en-US" altLang="en-US" smtClean="0">
                <a:latin typeface="Calibri" pitchFamily="34" charset="0"/>
              </a:rPr>
              <a:pPr eaLnBrk="1" hangingPunct="1"/>
              <a:t>26</a:t>
            </a:fld>
            <a:endParaRPr lang="en-US" altLang="en-US" smtClean="0">
              <a:latin typeface="Calibri" pitchFamily="34" charset="0"/>
            </a:endParaRPr>
          </a:p>
        </p:txBody>
      </p:sp>
    </p:spTree>
    <p:extLst>
      <p:ext uri="{BB962C8B-B14F-4D97-AF65-F5344CB8AC3E}">
        <p14:creationId xmlns:p14="http://schemas.microsoft.com/office/powerpoint/2010/main" val="7186361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86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8168B4D2-D9CB-4E44-9FD2-877BA6B4BA2F}" type="slidenum">
              <a:rPr lang="en-US" altLang="en-US" smtClean="0">
                <a:latin typeface="Calibri" pitchFamily="34" charset="0"/>
              </a:rPr>
              <a:pPr eaLnBrk="1" hangingPunct="1"/>
              <a:t>27</a:t>
            </a:fld>
            <a:endParaRPr lang="en-US" altLang="en-US" smtClean="0">
              <a:latin typeface="Calibri" pitchFamily="34" charset="0"/>
            </a:endParaRPr>
          </a:p>
        </p:txBody>
      </p:sp>
    </p:spTree>
    <p:extLst>
      <p:ext uri="{BB962C8B-B14F-4D97-AF65-F5344CB8AC3E}">
        <p14:creationId xmlns:p14="http://schemas.microsoft.com/office/powerpoint/2010/main" val="14400825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870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4A6C50C5-CFA9-48D8-946F-748038EEAC7A}" type="slidenum">
              <a:rPr lang="en-US" altLang="en-US" smtClean="0">
                <a:latin typeface="Calibri" pitchFamily="34" charset="0"/>
              </a:rPr>
              <a:pPr eaLnBrk="1" hangingPunct="1"/>
              <a:t>28</a:t>
            </a:fld>
            <a:endParaRPr lang="en-US" altLang="en-US" smtClean="0">
              <a:latin typeface="Calibri" pitchFamily="34" charset="0"/>
            </a:endParaRPr>
          </a:p>
        </p:txBody>
      </p:sp>
    </p:spTree>
    <p:extLst>
      <p:ext uri="{BB962C8B-B14F-4D97-AF65-F5344CB8AC3E}">
        <p14:creationId xmlns:p14="http://schemas.microsoft.com/office/powerpoint/2010/main" val="29328299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u="sng" smtClean="0">
                <a:latin typeface="Arial" charset="0"/>
              </a:rPr>
              <a:t>Slide Four - Notes</a:t>
            </a:r>
          </a:p>
          <a:p>
            <a:pPr eaLnBrk="1" hangingPunct="1"/>
            <a:endParaRPr lang="en-US" altLang="en-US" b="1" u="sng" smtClean="0">
              <a:latin typeface="Arial" charset="0"/>
            </a:endParaRPr>
          </a:p>
          <a:p>
            <a:pPr eaLnBrk="1" hangingPunct="1"/>
            <a:r>
              <a:rPr lang="en-US" altLang="en-US" smtClean="0">
                <a:latin typeface="Arial" charset="0"/>
              </a:rPr>
              <a:t>AMCP Advocacy Center – All members may sign on to the Advocacy Center.  You will receive alerts, etc., when action should be taken to contact a national legislator.  It’s easy to use -- alerts will include suggested email letters to send, you just put in your zip code and it will populate with your Senators and Congressman.</a:t>
            </a:r>
          </a:p>
          <a:p>
            <a:pPr eaLnBrk="1" hangingPunct="1"/>
            <a:endParaRPr lang="ru-RU" altLang="en-US" smtClean="0">
              <a:latin typeface="Arial" charset="0"/>
            </a:endParaRPr>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Calibri" pitchFamily="34" charset="0"/>
              </a:defRPr>
            </a:lvl1pPr>
            <a:lvl2pPr marL="741363" indent="-284163" defTabSz="931863" eaLnBrk="0" hangingPunct="0">
              <a:spcBef>
                <a:spcPct val="30000"/>
              </a:spcBef>
              <a:defRPr sz="1200">
                <a:solidFill>
                  <a:schemeClr val="tx1"/>
                </a:solidFill>
                <a:latin typeface="Calibri" pitchFamily="34" charset="0"/>
              </a:defRPr>
            </a:lvl2pPr>
            <a:lvl3pPr marL="1139825" indent="-227013" defTabSz="931863" eaLnBrk="0" hangingPunct="0">
              <a:spcBef>
                <a:spcPct val="30000"/>
              </a:spcBef>
              <a:defRPr sz="1200">
                <a:solidFill>
                  <a:schemeClr val="tx1"/>
                </a:solidFill>
                <a:latin typeface="Calibri" pitchFamily="34" charset="0"/>
              </a:defRPr>
            </a:lvl3pPr>
            <a:lvl4pPr marL="1597025" indent="-227013" defTabSz="931863" eaLnBrk="0" hangingPunct="0">
              <a:spcBef>
                <a:spcPct val="30000"/>
              </a:spcBef>
              <a:defRPr sz="1200">
                <a:solidFill>
                  <a:schemeClr val="tx1"/>
                </a:solidFill>
                <a:latin typeface="Calibri" pitchFamily="34" charset="0"/>
              </a:defRPr>
            </a:lvl4pPr>
            <a:lvl5pPr marL="2052638" indent="-227013" defTabSz="931863" eaLnBrk="0" hangingPunct="0">
              <a:spcBef>
                <a:spcPct val="30000"/>
              </a:spcBef>
              <a:defRPr sz="1200">
                <a:solidFill>
                  <a:schemeClr val="tx1"/>
                </a:solidFill>
                <a:latin typeface="Calibri" pitchFamily="34" charset="0"/>
              </a:defRPr>
            </a:lvl5pPr>
            <a:lvl6pPr marL="2509838" indent="-227013" defTabSz="931863" eaLnBrk="0" fontAlgn="base" hangingPunct="0">
              <a:spcBef>
                <a:spcPct val="30000"/>
              </a:spcBef>
              <a:spcAft>
                <a:spcPct val="0"/>
              </a:spcAft>
              <a:defRPr sz="1200">
                <a:solidFill>
                  <a:schemeClr val="tx1"/>
                </a:solidFill>
                <a:latin typeface="Calibri" pitchFamily="34" charset="0"/>
              </a:defRPr>
            </a:lvl6pPr>
            <a:lvl7pPr marL="2967038" indent="-227013" defTabSz="931863" eaLnBrk="0" fontAlgn="base" hangingPunct="0">
              <a:spcBef>
                <a:spcPct val="30000"/>
              </a:spcBef>
              <a:spcAft>
                <a:spcPct val="0"/>
              </a:spcAft>
              <a:defRPr sz="1200">
                <a:solidFill>
                  <a:schemeClr val="tx1"/>
                </a:solidFill>
                <a:latin typeface="Calibri" pitchFamily="34" charset="0"/>
              </a:defRPr>
            </a:lvl7pPr>
            <a:lvl8pPr marL="3424238" indent="-227013" defTabSz="931863" eaLnBrk="0" fontAlgn="base" hangingPunct="0">
              <a:spcBef>
                <a:spcPct val="30000"/>
              </a:spcBef>
              <a:spcAft>
                <a:spcPct val="0"/>
              </a:spcAft>
              <a:defRPr sz="1200">
                <a:solidFill>
                  <a:schemeClr val="tx1"/>
                </a:solidFill>
                <a:latin typeface="Calibri" pitchFamily="34" charset="0"/>
              </a:defRPr>
            </a:lvl8pPr>
            <a:lvl9pPr marL="3881438" indent="-227013"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809DABF-957D-45C1-9DE5-86FA5795F917}" type="slidenum">
              <a:rPr lang="en-US" altLang="en-US" smtClean="0"/>
              <a:pPr eaLnBrk="1" hangingPunct="1">
                <a:spcBef>
                  <a:spcPct val="0"/>
                </a:spcBef>
              </a:pPr>
              <a:t>29</a:t>
            </a:fld>
            <a:endParaRPr lang="en-US" altLang="en-US" smtClean="0"/>
          </a:p>
        </p:txBody>
      </p:sp>
    </p:spTree>
    <p:extLst>
      <p:ext uri="{BB962C8B-B14F-4D97-AF65-F5344CB8AC3E}">
        <p14:creationId xmlns:p14="http://schemas.microsoft.com/office/powerpoint/2010/main" val="1176108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Can be defined as a system or a type or organization.  Involve all stakeholders in financial risk.  </a:t>
            </a:r>
          </a:p>
          <a:p>
            <a:pPr eaLnBrk="1" hangingPunct="1">
              <a:spcBef>
                <a:spcPct val="0"/>
              </a:spcBef>
            </a:pPr>
            <a:r>
              <a:rPr lang="en-US" altLang="en-US" smtClean="0"/>
              <a:t>Move away from indemnity where financing and delivery were separate.  Insurers were not able to control costs.</a:t>
            </a:r>
          </a:p>
          <a:p>
            <a:pPr eaLnBrk="1" hangingPunct="1">
              <a:spcBef>
                <a:spcPct val="0"/>
              </a:spcBef>
            </a:pPr>
            <a:r>
              <a:rPr lang="en-US" altLang="en-US" smtClean="0"/>
              <a:t>Most health insurance in the US is offered by employers.  Second largest purchaser is the government.  </a:t>
            </a:r>
          </a:p>
          <a:p>
            <a:pPr eaLnBrk="1" hangingPunct="1">
              <a:spcBef>
                <a:spcPct val="0"/>
              </a:spcBef>
            </a:pPr>
            <a:endParaRPr lang="en-US" altLang="en-US" smtClean="0"/>
          </a:p>
          <a:p>
            <a:pPr eaLnBrk="1" hangingPunct="1">
              <a:spcBef>
                <a:spcPct val="0"/>
              </a:spcBef>
            </a:pPr>
            <a:r>
              <a:rPr lang="en-US" altLang="en-US" b="1" smtClean="0"/>
              <a:t>Historical factors</a:t>
            </a:r>
            <a:r>
              <a:rPr lang="en-US" altLang="en-US" smtClean="0"/>
              <a:t> – Prepaid group practices as far back as 1910, HMO Act of 1973 was designed to provide healthcare access to individuals without insurance or limited benefits and to decrease costs by increasing competition.  Saw dramatic increase in number of HMOs.</a:t>
            </a:r>
          </a:p>
          <a:p>
            <a:pPr eaLnBrk="1" hangingPunct="1">
              <a:spcBef>
                <a:spcPct val="0"/>
              </a:spcBef>
            </a:pPr>
            <a:r>
              <a:rPr lang="en-US" altLang="en-US" b="1" smtClean="0"/>
              <a:t>Economic factors</a:t>
            </a:r>
            <a:r>
              <a:rPr lang="en-US" altLang="en-US" smtClean="0"/>
              <a:t> – inflation, rapidly expanding technology, increases in medical malpractice lawsuits (defensive medicine), consumer expectations (healthcare is an unlimited and unrestricted right), lack of incentives to control medical visits in fee-for-service (results in cost-shifting to those who can afford), fraud</a:t>
            </a:r>
          </a:p>
          <a:p>
            <a:pPr eaLnBrk="1" hangingPunct="1">
              <a:spcBef>
                <a:spcPct val="0"/>
              </a:spcBef>
            </a:pPr>
            <a:r>
              <a:rPr lang="en-US" altLang="en-US" b="1" smtClean="0"/>
              <a:t>Technological factors</a:t>
            </a:r>
            <a:r>
              <a:rPr lang="en-US" altLang="en-US" smtClean="0"/>
              <a:t> – advances in computer technology allow for better information and operations management, reduces administrative costs</a:t>
            </a:r>
          </a:p>
          <a:p>
            <a:pPr eaLnBrk="1" hangingPunct="1">
              <a:spcBef>
                <a:spcPct val="0"/>
              </a:spcBef>
            </a:pPr>
            <a:r>
              <a:rPr lang="en-US" altLang="en-US" b="1" smtClean="0"/>
              <a:t>Social factors</a:t>
            </a:r>
            <a:r>
              <a:rPr lang="en-US" altLang="en-US" smtClean="0"/>
              <a:t> – aging population, better access to services, demand for quality</a:t>
            </a:r>
            <a:endParaRPr lang="ru-RU" altLang="en-US" smtClean="0"/>
          </a:p>
          <a:p>
            <a:endParaRPr lang="en-US" altLang="en-US" smtClean="0"/>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Calibri" pitchFamily="34" charset="0"/>
              </a:defRPr>
            </a:lvl1pPr>
            <a:lvl2pPr marL="741363" indent="-284163" defTabSz="931863" eaLnBrk="0" hangingPunct="0">
              <a:spcBef>
                <a:spcPct val="30000"/>
              </a:spcBef>
              <a:defRPr sz="1200">
                <a:solidFill>
                  <a:schemeClr val="tx1"/>
                </a:solidFill>
                <a:latin typeface="Calibri" pitchFamily="34" charset="0"/>
              </a:defRPr>
            </a:lvl2pPr>
            <a:lvl3pPr marL="1139825" indent="-227013" defTabSz="931863" eaLnBrk="0" hangingPunct="0">
              <a:spcBef>
                <a:spcPct val="30000"/>
              </a:spcBef>
              <a:defRPr sz="1200">
                <a:solidFill>
                  <a:schemeClr val="tx1"/>
                </a:solidFill>
                <a:latin typeface="Calibri" pitchFamily="34" charset="0"/>
              </a:defRPr>
            </a:lvl3pPr>
            <a:lvl4pPr marL="1597025" indent="-227013" defTabSz="931863" eaLnBrk="0" hangingPunct="0">
              <a:spcBef>
                <a:spcPct val="30000"/>
              </a:spcBef>
              <a:defRPr sz="1200">
                <a:solidFill>
                  <a:schemeClr val="tx1"/>
                </a:solidFill>
                <a:latin typeface="Calibri" pitchFamily="34" charset="0"/>
              </a:defRPr>
            </a:lvl4pPr>
            <a:lvl5pPr marL="2052638" indent="-227013" defTabSz="931863" eaLnBrk="0" hangingPunct="0">
              <a:spcBef>
                <a:spcPct val="30000"/>
              </a:spcBef>
              <a:defRPr sz="1200">
                <a:solidFill>
                  <a:schemeClr val="tx1"/>
                </a:solidFill>
                <a:latin typeface="Calibri" pitchFamily="34" charset="0"/>
              </a:defRPr>
            </a:lvl5pPr>
            <a:lvl6pPr marL="2509838" indent="-227013" defTabSz="931863" eaLnBrk="0" fontAlgn="base" hangingPunct="0">
              <a:spcBef>
                <a:spcPct val="30000"/>
              </a:spcBef>
              <a:spcAft>
                <a:spcPct val="0"/>
              </a:spcAft>
              <a:defRPr sz="1200">
                <a:solidFill>
                  <a:schemeClr val="tx1"/>
                </a:solidFill>
                <a:latin typeface="Calibri" pitchFamily="34" charset="0"/>
              </a:defRPr>
            </a:lvl6pPr>
            <a:lvl7pPr marL="2967038" indent="-227013" defTabSz="931863" eaLnBrk="0" fontAlgn="base" hangingPunct="0">
              <a:spcBef>
                <a:spcPct val="30000"/>
              </a:spcBef>
              <a:spcAft>
                <a:spcPct val="0"/>
              </a:spcAft>
              <a:defRPr sz="1200">
                <a:solidFill>
                  <a:schemeClr val="tx1"/>
                </a:solidFill>
                <a:latin typeface="Calibri" pitchFamily="34" charset="0"/>
              </a:defRPr>
            </a:lvl7pPr>
            <a:lvl8pPr marL="3424238" indent="-227013" defTabSz="931863" eaLnBrk="0" fontAlgn="base" hangingPunct="0">
              <a:spcBef>
                <a:spcPct val="30000"/>
              </a:spcBef>
              <a:spcAft>
                <a:spcPct val="0"/>
              </a:spcAft>
              <a:defRPr sz="1200">
                <a:solidFill>
                  <a:schemeClr val="tx1"/>
                </a:solidFill>
                <a:latin typeface="Calibri" pitchFamily="34" charset="0"/>
              </a:defRPr>
            </a:lvl8pPr>
            <a:lvl9pPr marL="3881438" indent="-227013"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A6B1A9AA-C56F-4926-835C-9EDB869712A7}" type="slidenum">
              <a:rPr lang="en-US" altLang="en-US" smtClean="0"/>
              <a:pPr eaLnBrk="1" hangingPunct="1">
                <a:spcBef>
                  <a:spcPct val="0"/>
                </a:spcBef>
              </a:pPr>
              <a:t>3</a:t>
            </a:fld>
            <a:endParaRPr lang="en-US" altLang="en-US" smtClean="0"/>
          </a:p>
        </p:txBody>
      </p:sp>
    </p:spTree>
    <p:extLst>
      <p:ext uri="{BB962C8B-B14F-4D97-AF65-F5344CB8AC3E}">
        <p14:creationId xmlns:p14="http://schemas.microsoft.com/office/powerpoint/2010/main" val="18378023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4C7F12ED-ECB0-46D5-A0C8-673C8A6AB7DB}" type="slidenum">
              <a:rPr lang="en-US" altLang="en-US" smtClean="0">
                <a:latin typeface="Calibri" pitchFamily="34" charset="0"/>
              </a:rPr>
              <a:pPr eaLnBrk="1" hangingPunct="1"/>
              <a:t>30</a:t>
            </a:fld>
            <a:endParaRPr lang="en-US" altLang="en-US" smtClean="0">
              <a:latin typeface="Calibri" pitchFamily="34" charset="0"/>
            </a:endParaRPr>
          </a:p>
        </p:txBody>
      </p:sp>
    </p:spTree>
    <p:extLst>
      <p:ext uri="{BB962C8B-B14F-4D97-AF65-F5344CB8AC3E}">
        <p14:creationId xmlns:p14="http://schemas.microsoft.com/office/powerpoint/2010/main" val="30372599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800B3678-7AE2-4F66-BBA9-3DD926E58E8A}" type="slidenum">
              <a:rPr lang="en-US" altLang="en-US" smtClean="0">
                <a:latin typeface="Calibri" pitchFamily="34" charset="0"/>
              </a:rPr>
              <a:pPr eaLnBrk="1" hangingPunct="1"/>
              <a:t>31</a:t>
            </a:fld>
            <a:endParaRPr lang="en-US" altLang="en-US" smtClean="0">
              <a:latin typeface="Calibri" pitchFamily="34" charset="0"/>
            </a:endParaRPr>
          </a:p>
        </p:txBody>
      </p:sp>
    </p:spTree>
    <p:extLst>
      <p:ext uri="{BB962C8B-B14F-4D97-AF65-F5344CB8AC3E}">
        <p14:creationId xmlns:p14="http://schemas.microsoft.com/office/powerpoint/2010/main" val="13782930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246F2907-9252-4E05-959F-7F3E4B519C09}" type="slidenum">
              <a:rPr lang="en-US" altLang="en-US" smtClean="0">
                <a:latin typeface="Calibri" pitchFamily="34" charset="0"/>
              </a:rPr>
              <a:pPr eaLnBrk="1" hangingPunct="1"/>
              <a:t>32</a:t>
            </a:fld>
            <a:endParaRPr lang="en-US" altLang="en-US" smtClean="0">
              <a:latin typeface="Calibri" pitchFamily="34" charset="0"/>
            </a:endParaRPr>
          </a:p>
        </p:txBody>
      </p:sp>
    </p:spTree>
    <p:extLst>
      <p:ext uri="{BB962C8B-B14F-4D97-AF65-F5344CB8AC3E}">
        <p14:creationId xmlns:p14="http://schemas.microsoft.com/office/powerpoint/2010/main" val="37904805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921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7DDE8AA3-4230-47DD-93F9-FAFD61EDC22D}" type="slidenum">
              <a:rPr lang="en-US" altLang="en-US" smtClean="0">
                <a:latin typeface="Calibri" pitchFamily="34" charset="0"/>
              </a:rPr>
              <a:pPr eaLnBrk="1" hangingPunct="1"/>
              <a:t>33</a:t>
            </a:fld>
            <a:endParaRPr lang="en-US" altLang="en-US" smtClean="0">
              <a:latin typeface="Calibri" pitchFamily="34" charset="0"/>
            </a:endParaRPr>
          </a:p>
        </p:txBody>
      </p:sp>
    </p:spTree>
    <p:extLst>
      <p:ext uri="{BB962C8B-B14F-4D97-AF65-F5344CB8AC3E}">
        <p14:creationId xmlns:p14="http://schemas.microsoft.com/office/powerpoint/2010/main" val="35226613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931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705A1906-3545-4166-AD58-0DF600A558D9}" type="slidenum">
              <a:rPr lang="en-US" altLang="en-US" smtClean="0">
                <a:latin typeface="Calibri" pitchFamily="34" charset="0"/>
              </a:rPr>
              <a:pPr eaLnBrk="1" hangingPunct="1"/>
              <a:t>34</a:t>
            </a:fld>
            <a:endParaRPr lang="en-US" altLang="en-US" smtClean="0">
              <a:latin typeface="Calibri" pitchFamily="34" charset="0"/>
            </a:endParaRPr>
          </a:p>
        </p:txBody>
      </p:sp>
    </p:spTree>
    <p:extLst>
      <p:ext uri="{BB962C8B-B14F-4D97-AF65-F5344CB8AC3E}">
        <p14:creationId xmlns:p14="http://schemas.microsoft.com/office/powerpoint/2010/main" val="7408361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942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DFD4BF72-EC76-4629-BFE3-8F6A9821D8AE}" type="slidenum">
              <a:rPr lang="en-US" altLang="en-US" smtClean="0">
                <a:latin typeface="Calibri" pitchFamily="34" charset="0"/>
              </a:rPr>
              <a:pPr eaLnBrk="1" hangingPunct="1"/>
              <a:t>35</a:t>
            </a:fld>
            <a:endParaRPr lang="en-US" altLang="en-US" smtClean="0">
              <a:latin typeface="Calibri" pitchFamily="34" charset="0"/>
            </a:endParaRPr>
          </a:p>
        </p:txBody>
      </p:sp>
    </p:spTree>
    <p:extLst>
      <p:ext uri="{BB962C8B-B14F-4D97-AF65-F5344CB8AC3E}">
        <p14:creationId xmlns:p14="http://schemas.microsoft.com/office/powerpoint/2010/main" val="2231027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u="sng" smtClean="0">
                <a:latin typeface="Arial" charset="0"/>
              </a:rPr>
              <a:t>Slide Eleven – Notes</a:t>
            </a:r>
          </a:p>
          <a:p>
            <a:pPr eaLnBrk="1" hangingPunct="1"/>
            <a:endParaRPr lang="en-US" altLang="en-US" b="1" u="sng" smtClean="0">
              <a:latin typeface="Arial" charset="0"/>
            </a:endParaRPr>
          </a:p>
          <a:p>
            <a:pPr eaLnBrk="1" hangingPunct="1"/>
            <a:r>
              <a:rPr lang="en-US" altLang="en-US" smtClean="0">
                <a:latin typeface="Arial" charset="0"/>
              </a:rPr>
              <a:t>Students are eligible to serve on operational committees; including student subcommittee, legislative, schools of pharmacy relations, special projects, program planning and development and membership.</a:t>
            </a:r>
          </a:p>
          <a:p>
            <a:pPr eaLnBrk="1" hangingPunct="1"/>
            <a:endParaRPr lang="ru-RU" altLang="en-US" smtClean="0">
              <a:latin typeface="Arial" charset="0"/>
            </a:endParaRPr>
          </a:p>
          <a:p>
            <a:endParaRPr lang="en-US" altLang="en-US" smtClean="0"/>
          </a:p>
        </p:txBody>
      </p:sp>
      <p:sp>
        <p:nvSpPr>
          <p:cNvPr id="952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Calibri" pitchFamily="34" charset="0"/>
              </a:defRPr>
            </a:lvl1pPr>
            <a:lvl2pPr marL="741363" indent="-284163" defTabSz="931863" eaLnBrk="0" hangingPunct="0">
              <a:spcBef>
                <a:spcPct val="30000"/>
              </a:spcBef>
              <a:defRPr sz="1200">
                <a:solidFill>
                  <a:schemeClr val="tx1"/>
                </a:solidFill>
                <a:latin typeface="Calibri" pitchFamily="34" charset="0"/>
              </a:defRPr>
            </a:lvl2pPr>
            <a:lvl3pPr marL="1139825" indent="-227013" defTabSz="931863" eaLnBrk="0" hangingPunct="0">
              <a:spcBef>
                <a:spcPct val="30000"/>
              </a:spcBef>
              <a:defRPr sz="1200">
                <a:solidFill>
                  <a:schemeClr val="tx1"/>
                </a:solidFill>
                <a:latin typeface="Calibri" pitchFamily="34" charset="0"/>
              </a:defRPr>
            </a:lvl3pPr>
            <a:lvl4pPr marL="1597025" indent="-227013" defTabSz="931863" eaLnBrk="0" hangingPunct="0">
              <a:spcBef>
                <a:spcPct val="30000"/>
              </a:spcBef>
              <a:defRPr sz="1200">
                <a:solidFill>
                  <a:schemeClr val="tx1"/>
                </a:solidFill>
                <a:latin typeface="Calibri" pitchFamily="34" charset="0"/>
              </a:defRPr>
            </a:lvl4pPr>
            <a:lvl5pPr marL="2052638" indent="-227013" defTabSz="931863" eaLnBrk="0" hangingPunct="0">
              <a:spcBef>
                <a:spcPct val="30000"/>
              </a:spcBef>
              <a:defRPr sz="1200">
                <a:solidFill>
                  <a:schemeClr val="tx1"/>
                </a:solidFill>
                <a:latin typeface="Calibri" pitchFamily="34" charset="0"/>
              </a:defRPr>
            </a:lvl5pPr>
            <a:lvl6pPr marL="2509838" indent="-227013" defTabSz="931863" eaLnBrk="0" fontAlgn="base" hangingPunct="0">
              <a:spcBef>
                <a:spcPct val="30000"/>
              </a:spcBef>
              <a:spcAft>
                <a:spcPct val="0"/>
              </a:spcAft>
              <a:defRPr sz="1200">
                <a:solidFill>
                  <a:schemeClr val="tx1"/>
                </a:solidFill>
                <a:latin typeface="Calibri" pitchFamily="34" charset="0"/>
              </a:defRPr>
            </a:lvl6pPr>
            <a:lvl7pPr marL="2967038" indent="-227013" defTabSz="931863" eaLnBrk="0" fontAlgn="base" hangingPunct="0">
              <a:spcBef>
                <a:spcPct val="30000"/>
              </a:spcBef>
              <a:spcAft>
                <a:spcPct val="0"/>
              </a:spcAft>
              <a:defRPr sz="1200">
                <a:solidFill>
                  <a:schemeClr val="tx1"/>
                </a:solidFill>
                <a:latin typeface="Calibri" pitchFamily="34" charset="0"/>
              </a:defRPr>
            </a:lvl7pPr>
            <a:lvl8pPr marL="3424238" indent="-227013" defTabSz="931863" eaLnBrk="0" fontAlgn="base" hangingPunct="0">
              <a:spcBef>
                <a:spcPct val="30000"/>
              </a:spcBef>
              <a:spcAft>
                <a:spcPct val="0"/>
              </a:spcAft>
              <a:defRPr sz="1200">
                <a:solidFill>
                  <a:schemeClr val="tx1"/>
                </a:solidFill>
                <a:latin typeface="Calibri" pitchFamily="34" charset="0"/>
              </a:defRPr>
            </a:lvl8pPr>
            <a:lvl9pPr marL="3881438" indent="-227013"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00F9A62-C263-4B4B-B653-84EB36464921}" type="slidenum">
              <a:rPr lang="en-US" altLang="en-US" smtClean="0"/>
              <a:pPr eaLnBrk="1" hangingPunct="1">
                <a:spcBef>
                  <a:spcPct val="0"/>
                </a:spcBef>
              </a:pPr>
              <a:t>36</a:t>
            </a:fld>
            <a:endParaRPr lang="en-US" altLang="en-US" smtClean="0"/>
          </a:p>
        </p:txBody>
      </p:sp>
    </p:spTree>
    <p:extLst>
      <p:ext uri="{BB962C8B-B14F-4D97-AF65-F5344CB8AC3E}">
        <p14:creationId xmlns:p14="http://schemas.microsoft.com/office/powerpoint/2010/main" val="8548154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962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59DC6BA1-826B-4BBC-9FC4-32D474CA955A}" type="slidenum">
              <a:rPr lang="en-US" altLang="en-US" smtClean="0">
                <a:latin typeface="Calibri" pitchFamily="34" charset="0"/>
              </a:rPr>
              <a:pPr eaLnBrk="1" hangingPunct="1"/>
              <a:t>37</a:t>
            </a:fld>
            <a:endParaRPr lang="en-US" altLang="en-US" smtClean="0">
              <a:latin typeface="Calibri" pitchFamily="34" charset="0"/>
            </a:endParaRPr>
          </a:p>
        </p:txBody>
      </p:sp>
    </p:spTree>
    <p:extLst>
      <p:ext uri="{BB962C8B-B14F-4D97-AF65-F5344CB8AC3E}">
        <p14:creationId xmlns:p14="http://schemas.microsoft.com/office/powerpoint/2010/main" val="20157906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u="sng" smtClean="0">
                <a:latin typeface="Arial" charset="0"/>
              </a:rPr>
              <a:t>Slide Fifteen - Notes</a:t>
            </a:r>
          </a:p>
          <a:p>
            <a:pPr eaLnBrk="1" hangingPunct="1">
              <a:buFontTx/>
              <a:buChar char="•"/>
            </a:pPr>
            <a:endParaRPr lang="en-US" altLang="en-US" smtClean="0">
              <a:latin typeface="Arial" charset="0"/>
            </a:endParaRPr>
          </a:p>
          <a:p>
            <a:pPr eaLnBrk="1" hangingPunct="1">
              <a:buFontTx/>
              <a:buChar char="•"/>
            </a:pPr>
            <a:r>
              <a:rPr lang="en-US" altLang="en-US" smtClean="0">
                <a:latin typeface="Arial" charset="0"/>
              </a:rPr>
              <a:t> Register early on the website for the national meeting as hotel rooms fill quickly.</a:t>
            </a:r>
          </a:p>
          <a:p>
            <a:pPr eaLnBrk="1" hangingPunct="1"/>
            <a:endParaRPr lang="en-US" altLang="en-US" sz="600" smtClean="0">
              <a:latin typeface="Arial" charset="0"/>
            </a:endParaRPr>
          </a:p>
          <a:p>
            <a:pPr eaLnBrk="1" hangingPunct="1">
              <a:buFontTx/>
              <a:buChar char="•"/>
            </a:pPr>
            <a:r>
              <a:rPr lang="en-US" altLang="en-US" smtClean="0">
                <a:latin typeface="Arial" charset="0"/>
              </a:rPr>
              <a:t> The Fall/Educational meeting is smaller than the Annual Meeting in the Spring.</a:t>
            </a:r>
          </a:p>
          <a:p>
            <a:pPr eaLnBrk="1" hangingPunct="1">
              <a:buFontTx/>
              <a:buChar char="•"/>
            </a:pPr>
            <a:endParaRPr lang="en-US" altLang="en-US" smtClean="0">
              <a:latin typeface="Arial" charset="0"/>
            </a:endParaRPr>
          </a:p>
          <a:p>
            <a:pPr eaLnBrk="1" hangingPunct="1">
              <a:buFontTx/>
              <a:buChar char="•"/>
            </a:pPr>
            <a:r>
              <a:rPr lang="en-US" altLang="en-US" smtClean="0">
                <a:latin typeface="Arial" charset="0"/>
              </a:rPr>
              <a:t> The Spring Meeting is the Annual Meeting and larger.  There is an Exhibition Hall and the National P&amp;T Competition is held.</a:t>
            </a:r>
          </a:p>
          <a:p>
            <a:pPr eaLnBrk="1" hangingPunct="1">
              <a:buFontTx/>
              <a:buChar char="•"/>
            </a:pPr>
            <a:endParaRPr lang="en-US" altLang="en-US" smtClean="0">
              <a:latin typeface="Arial" charset="0"/>
            </a:endParaRPr>
          </a:p>
          <a:p>
            <a:pPr eaLnBrk="1" hangingPunct="1">
              <a:buFontTx/>
              <a:buChar char="•"/>
            </a:pPr>
            <a:r>
              <a:rPr lang="en-US" altLang="en-US" smtClean="0">
                <a:latin typeface="Arial" charset="0"/>
              </a:rPr>
              <a:t> AMCP plans a lot for the students at both meetings.  These offerings include: student sessions throughout the conference, student luncheon on Thursdays, student reception on Friday night, residency showcase (fall only), P&amp;T competition (spring only).  Also, attend the poster sessions as many are produced by residents and students.  Ask questions of the residents as to why they chose a residency and what have they learned?</a:t>
            </a:r>
          </a:p>
          <a:p>
            <a:pPr eaLnBrk="1" hangingPunct="1"/>
            <a:endParaRPr lang="en-US" altLang="en-US" smtClean="0">
              <a:latin typeface="Arial" charset="0"/>
            </a:endParaRPr>
          </a:p>
          <a:p>
            <a:pPr eaLnBrk="1" hangingPunct="1">
              <a:buFontTx/>
              <a:buChar char="•"/>
            </a:pPr>
            <a:r>
              <a:rPr lang="en-US" altLang="en-US" smtClean="0">
                <a:latin typeface="Arial" charset="0"/>
              </a:rPr>
              <a:t> Network by introducing yourself to AMCP staff and presenters at student events.  Ask for a business card and always have a business card to hand out.</a:t>
            </a:r>
            <a:endParaRPr lang="en-US" altLang="en-US" smtClean="0"/>
          </a:p>
        </p:txBody>
      </p:sp>
      <p:sp>
        <p:nvSpPr>
          <p:cNvPr id="972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Calibri" pitchFamily="34" charset="0"/>
              </a:defRPr>
            </a:lvl1pPr>
            <a:lvl2pPr marL="741363" indent="-284163" defTabSz="931863" eaLnBrk="0" hangingPunct="0">
              <a:spcBef>
                <a:spcPct val="30000"/>
              </a:spcBef>
              <a:defRPr sz="1200">
                <a:solidFill>
                  <a:schemeClr val="tx1"/>
                </a:solidFill>
                <a:latin typeface="Calibri" pitchFamily="34" charset="0"/>
              </a:defRPr>
            </a:lvl2pPr>
            <a:lvl3pPr marL="1139825" indent="-227013" defTabSz="931863" eaLnBrk="0" hangingPunct="0">
              <a:spcBef>
                <a:spcPct val="30000"/>
              </a:spcBef>
              <a:defRPr sz="1200">
                <a:solidFill>
                  <a:schemeClr val="tx1"/>
                </a:solidFill>
                <a:latin typeface="Calibri" pitchFamily="34" charset="0"/>
              </a:defRPr>
            </a:lvl3pPr>
            <a:lvl4pPr marL="1597025" indent="-227013" defTabSz="931863" eaLnBrk="0" hangingPunct="0">
              <a:spcBef>
                <a:spcPct val="30000"/>
              </a:spcBef>
              <a:defRPr sz="1200">
                <a:solidFill>
                  <a:schemeClr val="tx1"/>
                </a:solidFill>
                <a:latin typeface="Calibri" pitchFamily="34" charset="0"/>
              </a:defRPr>
            </a:lvl4pPr>
            <a:lvl5pPr marL="2052638" indent="-227013" defTabSz="931863" eaLnBrk="0" hangingPunct="0">
              <a:spcBef>
                <a:spcPct val="30000"/>
              </a:spcBef>
              <a:defRPr sz="1200">
                <a:solidFill>
                  <a:schemeClr val="tx1"/>
                </a:solidFill>
                <a:latin typeface="Calibri" pitchFamily="34" charset="0"/>
              </a:defRPr>
            </a:lvl5pPr>
            <a:lvl6pPr marL="2509838" indent="-227013" defTabSz="931863" eaLnBrk="0" fontAlgn="base" hangingPunct="0">
              <a:spcBef>
                <a:spcPct val="30000"/>
              </a:spcBef>
              <a:spcAft>
                <a:spcPct val="0"/>
              </a:spcAft>
              <a:defRPr sz="1200">
                <a:solidFill>
                  <a:schemeClr val="tx1"/>
                </a:solidFill>
                <a:latin typeface="Calibri" pitchFamily="34" charset="0"/>
              </a:defRPr>
            </a:lvl6pPr>
            <a:lvl7pPr marL="2967038" indent="-227013" defTabSz="931863" eaLnBrk="0" fontAlgn="base" hangingPunct="0">
              <a:spcBef>
                <a:spcPct val="30000"/>
              </a:spcBef>
              <a:spcAft>
                <a:spcPct val="0"/>
              </a:spcAft>
              <a:defRPr sz="1200">
                <a:solidFill>
                  <a:schemeClr val="tx1"/>
                </a:solidFill>
                <a:latin typeface="Calibri" pitchFamily="34" charset="0"/>
              </a:defRPr>
            </a:lvl7pPr>
            <a:lvl8pPr marL="3424238" indent="-227013" defTabSz="931863" eaLnBrk="0" fontAlgn="base" hangingPunct="0">
              <a:spcBef>
                <a:spcPct val="30000"/>
              </a:spcBef>
              <a:spcAft>
                <a:spcPct val="0"/>
              </a:spcAft>
              <a:defRPr sz="1200">
                <a:solidFill>
                  <a:schemeClr val="tx1"/>
                </a:solidFill>
                <a:latin typeface="Calibri" pitchFamily="34" charset="0"/>
              </a:defRPr>
            </a:lvl8pPr>
            <a:lvl9pPr marL="3881438" indent="-227013"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2EB6AD3-388B-4757-9834-494D2382B5B4}" type="slidenum">
              <a:rPr lang="en-US" altLang="en-US" smtClean="0"/>
              <a:pPr eaLnBrk="1" hangingPunct="1">
                <a:spcBef>
                  <a:spcPct val="0"/>
                </a:spcBef>
              </a:pPr>
              <a:t>38</a:t>
            </a:fld>
            <a:endParaRPr lang="en-US" altLang="en-US" smtClean="0"/>
          </a:p>
        </p:txBody>
      </p:sp>
    </p:spTree>
    <p:extLst>
      <p:ext uri="{BB962C8B-B14F-4D97-AF65-F5344CB8AC3E}">
        <p14:creationId xmlns:p14="http://schemas.microsoft.com/office/powerpoint/2010/main" val="232659383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u="sng" smtClean="0">
                <a:latin typeface="Arial" charset="0"/>
              </a:rPr>
              <a:t>Slide Sixteen – Notes</a:t>
            </a:r>
          </a:p>
          <a:p>
            <a:endParaRPr lang="en-US" altLang="en-US" b="1" u="sng" smtClean="0">
              <a:latin typeface="Arial" charset="0"/>
            </a:endParaRPr>
          </a:p>
          <a:p>
            <a:pPr>
              <a:buFontTx/>
              <a:buChar char="•"/>
            </a:pPr>
            <a:r>
              <a:rPr lang="en-US" altLang="en-US" smtClean="0">
                <a:latin typeface="Arial" charset="0"/>
              </a:rPr>
              <a:t> There are AMCP members in some areas of the country that have formed local AMCP Affiliates.  Currently they are located in Georgia (GA-AMCP), Midwest (Midwest-AMCP: IL, IN, WI, MO, MI), Northeast Region (Northeast Region-AMCP: NY, NJ, CT, ME, MA, NH, RI, VT), Utah (UT-AMCP), Ohio-Kentucky (OH-KY AMCP: OH and KY) and Texas (TX-AMCP: TX, OK).  You can find information about these Affiliates on the AMCP website under the “Information For” section of the homepage.  All members of the Affiliates are AMCP members.</a:t>
            </a:r>
          </a:p>
          <a:p>
            <a:endParaRPr lang="en-US" altLang="en-US" smtClean="0">
              <a:latin typeface="Arial" charset="0"/>
            </a:endParaRPr>
          </a:p>
          <a:p>
            <a:pPr>
              <a:buFontTx/>
              <a:buChar char="•"/>
            </a:pPr>
            <a:r>
              <a:rPr lang="en-US" altLang="en-US" smtClean="0">
                <a:latin typeface="Arial" charset="0"/>
              </a:rPr>
              <a:t> AMCP and some state pharmacy associations have a formal relationship for those interested in managed care pharmacy.  Currently, AMCP has a formal relationship with the Arizona Pharmacy Alliance, California Pharmacists Association, the Minnesota Pharmacists Association and the Tennessee Pharmacists Association.  AMCP membership is not required to be active in the state association; however, state association membership may be.</a:t>
            </a:r>
          </a:p>
          <a:p>
            <a:pPr>
              <a:buFontTx/>
              <a:buChar char="•"/>
            </a:pPr>
            <a:endParaRPr lang="en-US" altLang="en-US" smtClean="0">
              <a:latin typeface="Arial" charset="0"/>
            </a:endParaRPr>
          </a:p>
          <a:p>
            <a:pPr>
              <a:buFontTx/>
              <a:buChar char="•"/>
            </a:pPr>
            <a:r>
              <a:rPr lang="en-US" altLang="en-US" smtClean="0">
                <a:latin typeface="Arial" charset="0"/>
              </a:rPr>
              <a:t>Student pharmacists can participate in these local and regional groups’ activities.</a:t>
            </a:r>
            <a:endParaRPr lang="en-US" altLang="en-US" smtClean="0"/>
          </a:p>
        </p:txBody>
      </p:sp>
      <p:sp>
        <p:nvSpPr>
          <p:cNvPr id="983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Calibri" pitchFamily="34" charset="0"/>
              </a:defRPr>
            </a:lvl1pPr>
            <a:lvl2pPr marL="741363" indent="-284163" defTabSz="931863" eaLnBrk="0" hangingPunct="0">
              <a:spcBef>
                <a:spcPct val="30000"/>
              </a:spcBef>
              <a:defRPr sz="1200">
                <a:solidFill>
                  <a:schemeClr val="tx1"/>
                </a:solidFill>
                <a:latin typeface="Calibri" pitchFamily="34" charset="0"/>
              </a:defRPr>
            </a:lvl2pPr>
            <a:lvl3pPr marL="1139825" indent="-227013" defTabSz="931863" eaLnBrk="0" hangingPunct="0">
              <a:spcBef>
                <a:spcPct val="30000"/>
              </a:spcBef>
              <a:defRPr sz="1200">
                <a:solidFill>
                  <a:schemeClr val="tx1"/>
                </a:solidFill>
                <a:latin typeface="Calibri" pitchFamily="34" charset="0"/>
              </a:defRPr>
            </a:lvl3pPr>
            <a:lvl4pPr marL="1597025" indent="-227013" defTabSz="931863" eaLnBrk="0" hangingPunct="0">
              <a:spcBef>
                <a:spcPct val="30000"/>
              </a:spcBef>
              <a:defRPr sz="1200">
                <a:solidFill>
                  <a:schemeClr val="tx1"/>
                </a:solidFill>
                <a:latin typeface="Calibri" pitchFamily="34" charset="0"/>
              </a:defRPr>
            </a:lvl4pPr>
            <a:lvl5pPr marL="2052638" indent="-227013" defTabSz="931863" eaLnBrk="0" hangingPunct="0">
              <a:spcBef>
                <a:spcPct val="30000"/>
              </a:spcBef>
              <a:defRPr sz="1200">
                <a:solidFill>
                  <a:schemeClr val="tx1"/>
                </a:solidFill>
                <a:latin typeface="Calibri" pitchFamily="34" charset="0"/>
              </a:defRPr>
            </a:lvl5pPr>
            <a:lvl6pPr marL="2509838" indent="-227013" defTabSz="931863" eaLnBrk="0" fontAlgn="base" hangingPunct="0">
              <a:spcBef>
                <a:spcPct val="30000"/>
              </a:spcBef>
              <a:spcAft>
                <a:spcPct val="0"/>
              </a:spcAft>
              <a:defRPr sz="1200">
                <a:solidFill>
                  <a:schemeClr val="tx1"/>
                </a:solidFill>
                <a:latin typeface="Calibri" pitchFamily="34" charset="0"/>
              </a:defRPr>
            </a:lvl6pPr>
            <a:lvl7pPr marL="2967038" indent="-227013" defTabSz="931863" eaLnBrk="0" fontAlgn="base" hangingPunct="0">
              <a:spcBef>
                <a:spcPct val="30000"/>
              </a:spcBef>
              <a:spcAft>
                <a:spcPct val="0"/>
              </a:spcAft>
              <a:defRPr sz="1200">
                <a:solidFill>
                  <a:schemeClr val="tx1"/>
                </a:solidFill>
                <a:latin typeface="Calibri" pitchFamily="34" charset="0"/>
              </a:defRPr>
            </a:lvl7pPr>
            <a:lvl8pPr marL="3424238" indent="-227013" defTabSz="931863" eaLnBrk="0" fontAlgn="base" hangingPunct="0">
              <a:spcBef>
                <a:spcPct val="30000"/>
              </a:spcBef>
              <a:spcAft>
                <a:spcPct val="0"/>
              </a:spcAft>
              <a:defRPr sz="1200">
                <a:solidFill>
                  <a:schemeClr val="tx1"/>
                </a:solidFill>
                <a:latin typeface="Calibri" pitchFamily="34" charset="0"/>
              </a:defRPr>
            </a:lvl8pPr>
            <a:lvl9pPr marL="3881438" indent="-227013"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59C0E38-59B6-49AF-BCDA-53D0CD7449F9}" type="slidenum">
              <a:rPr lang="en-US" altLang="en-US" smtClean="0"/>
              <a:pPr eaLnBrk="1" hangingPunct="1">
                <a:spcBef>
                  <a:spcPct val="0"/>
                </a:spcBef>
              </a:pPr>
              <a:t>39</a:t>
            </a:fld>
            <a:endParaRPr lang="en-US" altLang="en-US" smtClean="0"/>
          </a:p>
        </p:txBody>
      </p:sp>
    </p:spTree>
    <p:extLst>
      <p:ext uri="{BB962C8B-B14F-4D97-AF65-F5344CB8AC3E}">
        <p14:creationId xmlns:p14="http://schemas.microsoft.com/office/powerpoint/2010/main" val="1743393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F23C1D6D-573E-41D9-BDD9-9201522F9520}" type="slidenum">
              <a:rPr lang="en-US" altLang="en-US" smtClean="0">
                <a:latin typeface="Calibri" pitchFamily="34" charset="0"/>
              </a:rPr>
              <a:pPr eaLnBrk="1" hangingPunct="1"/>
              <a:t>4</a:t>
            </a:fld>
            <a:endParaRPr lang="en-US" altLang="en-US" smtClean="0">
              <a:latin typeface="Calibri" pitchFamily="34" charset="0"/>
            </a:endParaRPr>
          </a:p>
        </p:txBody>
      </p:sp>
    </p:spTree>
    <p:extLst>
      <p:ext uri="{BB962C8B-B14F-4D97-AF65-F5344CB8AC3E}">
        <p14:creationId xmlns:p14="http://schemas.microsoft.com/office/powerpoint/2010/main" val="227666866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r>
              <a:rPr lang="en-US" b="1" u="sng" dirty="0" smtClean="0"/>
              <a:t>Slide Twenty - Notes</a:t>
            </a:r>
          </a:p>
          <a:p>
            <a:pPr>
              <a:defRPr/>
            </a:pPr>
            <a:endParaRPr lang="en-US" b="1" u="sng" dirty="0" smtClean="0"/>
          </a:p>
          <a:p>
            <a:pPr marL="241266" indent="-241266">
              <a:buFont typeface="+mj-lt"/>
              <a:buAutoNum type="arabicPeriod"/>
              <a:defRPr/>
            </a:pPr>
            <a:r>
              <a:rPr lang="en-US" dirty="0" smtClean="0"/>
              <a:t>AMCP Student Chapters inform AMCP Headquarters of its intent to participate in the AMCP/FMCP P&amp;T Competition</a:t>
            </a:r>
          </a:p>
          <a:p>
            <a:pPr marL="241266" indent="-241266">
              <a:buFont typeface="+mj-lt"/>
              <a:buAutoNum type="arabicPeriod"/>
              <a:defRPr/>
            </a:pPr>
            <a:endParaRPr lang="en-US" dirty="0" smtClean="0"/>
          </a:p>
          <a:p>
            <a:pPr marL="241266" indent="-241266">
              <a:buFont typeface="+mj-lt"/>
              <a:buAutoNum type="arabicPeriod"/>
              <a:defRPr/>
            </a:pPr>
            <a:r>
              <a:rPr lang="en-US" dirty="0" smtClean="0"/>
              <a:t>Chapters hold local competition – you can have one team or many teams. All members of the team must be AMCP members.</a:t>
            </a:r>
          </a:p>
          <a:p>
            <a:pPr marL="241266" indent="-241266">
              <a:buFont typeface="+mj-lt"/>
              <a:buAutoNum type="arabicPeriod"/>
              <a:defRPr/>
            </a:pPr>
            <a:endParaRPr lang="en-US" dirty="0" smtClean="0"/>
          </a:p>
          <a:p>
            <a:pPr marL="241266" indent="-241266">
              <a:buFont typeface="+mj-lt"/>
              <a:buAutoNum type="arabicPeriod"/>
              <a:defRPr/>
            </a:pPr>
            <a:r>
              <a:rPr lang="en-US" dirty="0" smtClean="0"/>
              <a:t>The winner of the local competition sends their written material to the National Competition for judging.</a:t>
            </a:r>
          </a:p>
          <a:p>
            <a:pPr marL="241266" indent="-241266">
              <a:buFont typeface="+mj-lt"/>
              <a:buAutoNum type="arabicPeriod"/>
              <a:defRPr/>
            </a:pPr>
            <a:endParaRPr lang="en-US" dirty="0" smtClean="0"/>
          </a:p>
          <a:p>
            <a:pPr marL="241266" indent="-241266">
              <a:buFont typeface="+mj-lt"/>
              <a:buAutoNum type="arabicPeriod"/>
              <a:defRPr/>
            </a:pPr>
            <a:r>
              <a:rPr lang="en-US" dirty="0" smtClean="0"/>
              <a:t>A panel of judges will select up to 8 chapters to participate in the national competition held during the AMCP Annual Meeting &amp; Showcase.</a:t>
            </a:r>
          </a:p>
          <a:p>
            <a:pPr marL="241266" indent="-241266">
              <a:buFont typeface="+mj-lt"/>
              <a:buAutoNum type="arabicPeriod"/>
              <a:defRPr/>
            </a:pPr>
            <a:endParaRPr lang="en-US" dirty="0" smtClean="0"/>
          </a:p>
          <a:p>
            <a:pPr marL="241266" indent="-241266">
              <a:buFont typeface="+mj-lt"/>
              <a:buAutoNum type="arabicPeriod"/>
              <a:defRPr/>
            </a:pPr>
            <a:r>
              <a:rPr lang="en-US" dirty="0" smtClean="0"/>
              <a:t>There are prizes for the top three teams in the national competition. The winning team is invited to attend the AMCP Educational Conference and is featured at the meeting.</a:t>
            </a:r>
          </a:p>
        </p:txBody>
      </p:sp>
      <p:sp>
        <p:nvSpPr>
          <p:cNvPr id="993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Calibri" pitchFamily="34" charset="0"/>
              </a:defRPr>
            </a:lvl1pPr>
            <a:lvl2pPr marL="741363" indent="-284163" defTabSz="931863" eaLnBrk="0" hangingPunct="0">
              <a:spcBef>
                <a:spcPct val="30000"/>
              </a:spcBef>
              <a:defRPr sz="1200">
                <a:solidFill>
                  <a:schemeClr val="tx1"/>
                </a:solidFill>
                <a:latin typeface="Calibri" pitchFamily="34" charset="0"/>
              </a:defRPr>
            </a:lvl2pPr>
            <a:lvl3pPr marL="1139825" indent="-227013" defTabSz="931863" eaLnBrk="0" hangingPunct="0">
              <a:spcBef>
                <a:spcPct val="30000"/>
              </a:spcBef>
              <a:defRPr sz="1200">
                <a:solidFill>
                  <a:schemeClr val="tx1"/>
                </a:solidFill>
                <a:latin typeface="Calibri" pitchFamily="34" charset="0"/>
              </a:defRPr>
            </a:lvl3pPr>
            <a:lvl4pPr marL="1597025" indent="-227013" defTabSz="931863" eaLnBrk="0" hangingPunct="0">
              <a:spcBef>
                <a:spcPct val="30000"/>
              </a:spcBef>
              <a:defRPr sz="1200">
                <a:solidFill>
                  <a:schemeClr val="tx1"/>
                </a:solidFill>
                <a:latin typeface="Calibri" pitchFamily="34" charset="0"/>
              </a:defRPr>
            </a:lvl4pPr>
            <a:lvl5pPr marL="2052638" indent="-227013" defTabSz="931863" eaLnBrk="0" hangingPunct="0">
              <a:spcBef>
                <a:spcPct val="30000"/>
              </a:spcBef>
              <a:defRPr sz="1200">
                <a:solidFill>
                  <a:schemeClr val="tx1"/>
                </a:solidFill>
                <a:latin typeface="Calibri" pitchFamily="34" charset="0"/>
              </a:defRPr>
            </a:lvl5pPr>
            <a:lvl6pPr marL="2509838" indent="-227013" defTabSz="931863" eaLnBrk="0" fontAlgn="base" hangingPunct="0">
              <a:spcBef>
                <a:spcPct val="30000"/>
              </a:spcBef>
              <a:spcAft>
                <a:spcPct val="0"/>
              </a:spcAft>
              <a:defRPr sz="1200">
                <a:solidFill>
                  <a:schemeClr val="tx1"/>
                </a:solidFill>
                <a:latin typeface="Calibri" pitchFamily="34" charset="0"/>
              </a:defRPr>
            </a:lvl6pPr>
            <a:lvl7pPr marL="2967038" indent="-227013" defTabSz="931863" eaLnBrk="0" fontAlgn="base" hangingPunct="0">
              <a:spcBef>
                <a:spcPct val="30000"/>
              </a:spcBef>
              <a:spcAft>
                <a:spcPct val="0"/>
              </a:spcAft>
              <a:defRPr sz="1200">
                <a:solidFill>
                  <a:schemeClr val="tx1"/>
                </a:solidFill>
                <a:latin typeface="Calibri" pitchFamily="34" charset="0"/>
              </a:defRPr>
            </a:lvl7pPr>
            <a:lvl8pPr marL="3424238" indent="-227013" defTabSz="931863" eaLnBrk="0" fontAlgn="base" hangingPunct="0">
              <a:spcBef>
                <a:spcPct val="30000"/>
              </a:spcBef>
              <a:spcAft>
                <a:spcPct val="0"/>
              </a:spcAft>
              <a:defRPr sz="1200">
                <a:solidFill>
                  <a:schemeClr val="tx1"/>
                </a:solidFill>
                <a:latin typeface="Calibri" pitchFamily="34" charset="0"/>
              </a:defRPr>
            </a:lvl8pPr>
            <a:lvl9pPr marL="3881438" indent="-227013"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AD07081-2C0B-4E26-A210-4A973E18DD47}" type="slidenum">
              <a:rPr lang="en-US" altLang="en-US" smtClean="0"/>
              <a:pPr eaLnBrk="1" hangingPunct="1">
                <a:spcBef>
                  <a:spcPct val="0"/>
                </a:spcBef>
              </a:pPr>
              <a:t>40</a:t>
            </a:fld>
            <a:endParaRPr lang="en-US" altLang="en-US" smtClean="0"/>
          </a:p>
        </p:txBody>
      </p:sp>
    </p:spTree>
    <p:extLst>
      <p:ext uri="{BB962C8B-B14F-4D97-AF65-F5344CB8AC3E}">
        <p14:creationId xmlns:p14="http://schemas.microsoft.com/office/powerpoint/2010/main" val="175861414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003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6DA3BAA6-6E5F-4D01-974D-FF5C78A280B1}" type="slidenum">
              <a:rPr lang="en-US" altLang="en-US" smtClean="0">
                <a:latin typeface="Calibri" pitchFamily="34" charset="0"/>
              </a:rPr>
              <a:pPr eaLnBrk="1" hangingPunct="1"/>
              <a:t>41</a:t>
            </a:fld>
            <a:endParaRPr lang="en-US" altLang="en-US" smtClean="0">
              <a:latin typeface="Calibri" pitchFamily="34" charset="0"/>
            </a:endParaRPr>
          </a:p>
        </p:txBody>
      </p:sp>
    </p:spTree>
    <p:extLst>
      <p:ext uri="{BB962C8B-B14F-4D97-AF65-F5344CB8AC3E}">
        <p14:creationId xmlns:p14="http://schemas.microsoft.com/office/powerpoint/2010/main" val="78130489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u="sng" smtClean="0">
                <a:latin typeface="Arial" charset="0"/>
              </a:rPr>
              <a:t>Slide Eighteen  - Notes</a:t>
            </a:r>
          </a:p>
          <a:p>
            <a:endParaRPr lang="en-US" altLang="en-US" smtClean="0">
              <a:latin typeface="Arial" charset="0"/>
            </a:endParaRPr>
          </a:p>
          <a:p>
            <a:r>
              <a:rPr lang="en-US" altLang="en-US" smtClean="0">
                <a:latin typeface="Arial" charset="0"/>
              </a:rPr>
              <a:t>Don’t forget to follow through when you volunteer! It speaks volumes about you!</a:t>
            </a:r>
          </a:p>
          <a:p>
            <a:pPr eaLnBrk="1" hangingPunct="1"/>
            <a:endParaRPr lang="ru-RU" altLang="en-US" smtClean="0">
              <a:latin typeface="Arial" charset="0"/>
            </a:endParaRPr>
          </a:p>
          <a:p>
            <a:endParaRPr lang="en-US" altLang="en-US" smtClean="0"/>
          </a:p>
        </p:txBody>
      </p:sp>
      <p:sp>
        <p:nvSpPr>
          <p:cNvPr id="1013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Calibri" pitchFamily="34" charset="0"/>
              </a:defRPr>
            </a:lvl1pPr>
            <a:lvl2pPr marL="741363" indent="-284163" defTabSz="931863" eaLnBrk="0" hangingPunct="0">
              <a:spcBef>
                <a:spcPct val="30000"/>
              </a:spcBef>
              <a:defRPr sz="1200">
                <a:solidFill>
                  <a:schemeClr val="tx1"/>
                </a:solidFill>
                <a:latin typeface="Calibri" pitchFamily="34" charset="0"/>
              </a:defRPr>
            </a:lvl2pPr>
            <a:lvl3pPr marL="1139825" indent="-227013" defTabSz="931863" eaLnBrk="0" hangingPunct="0">
              <a:spcBef>
                <a:spcPct val="30000"/>
              </a:spcBef>
              <a:defRPr sz="1200">
                <a:solidFill>
                  <a:schemeClr val="tx1"/>
                </a:solidFill>
                <a:latin typeface="Calibri" pitchFamily="34" charset="0"/>
              </a:defRPr>
            </a:lvl3pPr>
            <a:lvl4pPr marL="1597025" indent="-227013" defTabSz="931863" eaLnBrk="0" hangingPunct="0">
              <a:spcBef>
                <a:spcPct val="30000"/>
              </a:spcBef>
              <a:defRPr sz="1200">
                <a:solidFill>
                  <a:schemeClr val="tx1"/>
                </a:solidFill>
                <a:latin typeface="Calibri" pitchFamily="34" charset="0"/>
              </a:defRPr>
            </a:lvl4pPr>
            <a:lvl5pPr marL="2052638" indent="-227013" defTabSz="931863" eaLnBrk="0" hangingPunct="0">
              <a:spcBef>
                <a:spcPct val="30000"/>
              </a:spcBef>
              <a:defRPr sz="1200">
                <a:solidFill>
                  <a:schemeClr val="tx1"/>
                </a:solidFill>
                <a:latin typeface="Calibri" pitchFamily="34" charset="0"/>
              </a:defRPr>
            </a:lvl5pPr>
            <a:lvl6pPr marL="2509838" indent="-227013" defTabSz="931863" eaLnBrk="0" fontAlgn="base" hangingPunct="0">
              <a:spcBef>
                <a:spcPct val="30000"/>
              </a:spcBef>
              <a:spcAft>
                <a:spcPct val="0"/>
              </a:spcAft>
              <a:defRPr sz="1200">
                <a:solidFill>
                  <a:schemeClr val="tx1"/>
                </a:solidFill>
                <a:latin typeface="Calibri" pitchFamily="34" charset="0"/>
              </a:defRPr>
            </a:lvl6pPr>
            <a:lvl7pPr marL="2967038" indent="-227013" defTabSz="931863" eaLnBrk="0" fontAlgn="base" hangingPunct="0">
              <a:spcBef>
                <a:spcPct val="30000"/>
              </a:spcBef>
              <a:spcAft>
                <a:spcPct val="0"/>
              </a:spcAft>
              <a:defRPr sz="1200">
                <a:solidFill>
                  <a:schemeClr val="tx1"/>
                </a:solidFill>
                <a:latin typeface="Calibri" pitchFamily="34" charset="0"/>
              </a:defRPr>
            </a:lvl7pPr>
            <a:lvl8pPr marL="3424238" indent="-227013" defTabSz="931863" eaLnBrk="0" fontAlgn="base" hangingPunct="0">
              <a:spcBef>
                <a:spcPct val="30000"/>
              </a:spcBef>
              <a:spcAft>
                <a:spcPct val="0"/>
              </a:spcAft>
              <a:defRPr sz="1200">
                <a:solidFill>
                  <a:schemeClr val="tx1"/>
                </a:solidFill>
                <a:latin typeface="Calibri" pitchFamily="34" charset="0"/>
              </a:defRPr>
            </a:lvl8pPr>
            <a:lvl9pPr marL="3881438" indent="-227013"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B5190ED-E292-487B-9AD1-621D3FC8F044}" type="slidenum">
              <a:rPr lang="en-US" altLang="en-US" smtClean="0"/>
              <a:pPr eaLnBrk="1" hangingPunct="1">
                <a:spcBef>
                  <a:spcPct val="0"/>
                </a:spcBef>
              </a:pPr>
              <a:t>42</a:t>
            </a:fld>
            <a:endParaRPr lang="en-US" altLang="en-US" smtClean="0"/>
          </a:p>
        </p:txBody>
      </p:sp>
    </p:spTree>
    <p:extLst>
      <p:ext uri="{BB962C8B-B14F-4D97-AF65-F5344CB8AC3E}">
        <p14:creationId xmlns:p14="http://schemas.microsoft.com/office/powerpoint/2010/main" val="171053791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024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BA63AC5A-21E1-4167-8221-CB188D2AE452}" type="slidenum">
              <a:rPr lang="en-US" altLang="en-US" smtClean="0">
                <a:latin typeface="Calibri" pitchFamily="34" charset="0"/>
              </a:rPr>
              <a:pPr eaLnBrk="1" hangingPunct="1"/>
              <a:t>43</a:t>
            </a:fld>
            <a:endParaRPr lang="en-US" altLang="en-US" smtClean="0">
              <a:latin typeface="Calibri" pitchFamily="34" charset="0"/>
            </a:endParaRPr>
          </a:p>
        </p:txBody>
      </p:sp>
    </p:spTree>
    <p:extLst>
      <p:ext uri="{BB962C8B-B14F-4D97-AF65-F5344CB8AC3E}">
        <p14:creationId xmlns:p14="http://schemas.microsoft.com/office/powerpoint/2010/main" val="347066200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034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cs typeface="Arial" charset="0"/>
              </a:defRPr>
            </a:lvl1pPr>
            <a:lvl2pPr marL="742950" indent="-285750" defTabSz="931863" eaLnBrk="0" hangingPunct="0">
              <a:defRPr>
                <a:solidFill>
                  <a:schemeClr val="tx1"/>
                </a:solidFill>
                <a:latin typeface="Arial" charset="0"/>
                <a:cs typeface="Arial" charset="0"/>
              </a:defRPr>
            </a:lvl2pPr>
            <a:lvl3pPr marL="1143000" indent="-228600" defTabSz="931863" eaLnBrk="0" hangingPunct="0">
              <a:defRPr>
                <a:solidFill>
                  <a:schemeClr val="tx1"/>
                </a:solidFill>
                <a:latin typeface="Arial" charset="0"/>
                <a:cs typeface="Arial" charset="0"/>
              </a:defRPr>
            </a:lvl3pPr>
            <a:lvl4pPr marL="1600200" indent="-228600" defTabSz="931863" eaLnBrk="0" hangingPunct="0">
              <a:defRPr>
                <a:solidFill>
                  <a:schemeClr val="tx1"/>
                </a:solidFill>
                <a:latin typeface="Arial" charset="0"/>
                <a:cs typeface="Arial" charset="0"/>
              </a:defRPr>
            </a:lvl4pPr>
            <a:lvl5pPr marL="2057400" indent="-228600" defTabSz="931863" eaLnBrk="0" hangingPunct="0">
              <a:defRPr>
                <a:solidFill>
                  <a:schemeClr val="tx1"/>
                </a:solidFill>
                <a:latin typeface="Arial" charset="0"/>
                <a:cs typeface="Arial" charset="0"/>
              </a:defRPr>
            </a:lvl5pPr>
            <a:lvl6pPr marL="2514600" indent="-228600" defTabSz="931863" eaLnBrk="0" fontAlgn="base" hangingPunct="0">
              <a:spcBef>
                <a:spcPct val="0"/>
              </a:spcBef>
              <a:spcAft>
                <a:spcPct val="0"/>
              </a:spcAft>
              <a:defRPr>
                <a:solidFill>
                  <a:schemeClr val="tx1"/>
                </a:solidFill>
                <a:latin typeface="Arial" charset="0"/>
                <a:cs typeface="Arial" charset="0"/>
              </a:defRPr>
            </a:lvl6pPr>
            <a:lvl7pPr marL="2971800" indent="-228600" defTabSz="931863" eaLnBrk="0" fontAlgn="base" hangingPunct="0">
              <a:spcBef>
                <a:spcPct val="0"/>
              </a:spcBef>
              <a:spcAft>
                <a:spcPct val="0"/>
              </a:spcAft>
              <a:defRPr>
                <a:solidFill>
                  <a:schemeClr val="tx1"/>
                </a:solidFill>
                <a:latin typeface="Arial" charset="0"/>
                <a:cs typeface="Arial" charset="0"/>
              </a:defRPr>
            </a:lvl7pPr>
            <a:lvl8pPr marL="3429000" indent="-228600" defTabSz="931863" eaLnBrk="0" fontAlgn="base" hangingPunct="0">
              <a:spcBef>
                <a:spcPct val="0"/>
              </a:spcBef>
              <a:spcAft>
                <a:spcPct val="0"/>
              </a:spcAft>
              <a:defRPr>
                <a:solidFill>
                  <a:schemeClr val="tx1"/>
                </a:solidFill>
                <a:latin typeface="Arial" charset="0"/>
                <a:cs typeface="Arial" charset="0"/>
              </a:defRPr>
            </a:lvl8pPr>
            <a:lvl9pPr marL="3886200" indent="-228600" defTabSz="931863" eaLnBrk="0" fontAlgn="base" hangingPunct="0">
              <a:spcBef>
                <a:spcPct val="0"/>
              </a:spcBef>
              <a:spcAft>
                <a:spcPct val="0"/>
              </a:spcAft>
              <a:defRPr>
                <a:solidFill>
                  <a:schemeClr val="tx1"/>
                </a:solidFill>
                <a:latin typeface="Arial" charset="0"/>
                <a:cs typeface="Arial" charset="0"/>
              </a:defRPr>
            </a:lvl9pPr>
          </a:lstStyle>
          <a:p>
            <a:pPr eaLnBrk="1" hangingPunct="1"/>
            <a:fld id="{E46728A3-34C6-47EE-AD03-29A934D5F7FD}" type="slidenum">
              <a:rPr lang="en-US" altLang="en-US" smtClean="0">
                <a:latin typeface="Calibri" pitchFamily="34" charset="0"/>
              </a:rPr>
              <a:pPr eaLnBrk="1" hangingPunct="1"/>
              <a:t>44</a:t>
            </a:fld>
            <a:endParaRPr lang="en-US" altLang="en-US" smtClean="0">
              <a:latin typeface="Calibri" pitchFamily="34" charset="0"/>
            </a:endParaRPr>
          </a:p>
        </p:txBody>
      </p:sp>
    </p:spTree>
    <p:extLst>
      <p:ext uri="{BB962C8B-B14F-4D97-AF65-F5344CB8AC3E}">
        <p14:creationId xmlns:p14="http://schemas.microsoft.com/office/powerpoint/2010/main" val="292033515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211550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Goals differ from indemnity.  Healthcare resources are not unlimited.  Must have prudent use of available resources.</a:t>
            </a:r>
          </a:p>
          <a:p>
            <a:pPr eaLnBrk="1" hangingPunct="1"/>
            <a:endParaRPr lang="ru-RU" altLang="en-US" smtClean="0"/>
          </a:p>
          <a:p>
            <a:endParaRPr lang="en-US" altLang="en-US" smtClean="0"/>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Calibri" pitchFamily="34" charset="0"/>
              </a:defRPr>
            </a:lvl1pPr>
            <a:lvl2pPr marL="741363" indent="-284163" defTabSz="931863" eaLnBrk="0" hangingPunct="0">
              <a:spcBef>
                <a:spcPct val="30000"/>
              </a:spcBef>
              <a:defRPr sz="1200">
                <a:solidFill>
                  <a:schemeClr val="tx1"/>
                </a:solidFill>
                <a:latin typeface="Calibri" pitchFamily="34" charset="0"/>
              </a:defRPr>
            </a:lvl2pPr>
            <a:lvl3pPr marL="1139825" indent="-227013" defTabSz="931863" eaLnBrk="0" hangingPunct="0">
              <a:spcBef>
                <a:spcPct val="30000"/>
              </a:spcBef>
              <a:defRPr sz="1200">
                <a:solidFill>
                  <a:schemeClr val="tx1"/>
                </a:solidFill>
                <a:latin typeface="Calibri" pitchFamily="34" charset="0"/>
              </a:defRPr>
            </a:lvl3pPr>
            <a:lvl4pPr marL="1597025" indent="-227013" defTabSz="931863" eaLnBrk="0" hangingPunct="0">
              <a:spcBef>
                <a:spcPct val="30000"/>
              </a:spcBef>
              <a:defRPr sz="1200">
                <a:solidFill>
                  <a:schemeClr val="tx1"/>
                </a:solidFill>
                <a:latin typeface="Calibri" pitchFamily="34" charset="0"/>
              </a:defRPr>
            </a:lvl4pPr>
            <a:lvl5pPr marL="2052638" indent="-227013" defTabSz="931863" eaLnBrk="0" hangingPunct="0">
              <a:spcBef>
                <a:spcPct val="30000"/>
              </a:spcBef>
              <a:defRPr sz="1200">
                <a:solidFill>
                  <a:schemeClr val="tx1"/>
                </a:solidFill>
                <a:latin typeface="Calibri" pitchFamily="34" charset="0"/>
              </a:defRPr>
            </a:lvl5pPr>
            <a:lvl6pPr marL="2509838" indent="-227013" defTabSz="931863" eaLnBrk="0" fontAlgn="base" hangingPunct="0">
              <a:spcBef>
                <a:spcPct val="30000"/>
              </a:spcBef>
              <a:spcAft>
                <a:spcPct val="0"/>
              </a:spcAft>
              <a:defRPr sz="1200">
                <a:solidFill>
                  <a:schemeClr val="tx1"/>
                </a:solidFill>
                <a:latin typeface="Calibri" pitchFamily="34" charset="0"/>
              </a:defRPr>
            </a:lvl6pPr>
            <a:lvl7pPr marL="2967038" indent="-227013" defTabSz="931863" eaLnBrk="0" fontAlgn="base" hangingPunct="0">
              <a:spcBef>
                <a:spcPct val="30000"/>
              </a:spcBef>
              <a:spcAft>
                <a:spcPct val="0"/>
              </a:spcAft>
              <a:defRPr sz="1200">
                <a:solidFill>
                  <a:schemeClr val="tx1"/>
                </a:solidFill>
                <a:latin typeface="Calibri" pitchFamily="34" charset="0"/>
              </a:defRPr>
            </a:lvl7pPr>
            <a:lvl8pPr marL="3424238" indent="-227013" defTabSz="931863" eaLnBrk="0" fontAlgn="base" hangingPunct="0">
              <a:spcBef>
                <a:spcPct val="30000"/>
              </a:spcBef>
              <a:spcAft>
                <a:spcPct val="0"/>
              </a:spcAft>
              <a:defRPr sz="1200">
                <a:solidFill>
                  <a:schemeClr val="tx1"/>
                </a:solidFill>
                <a:latin typeface="Calibri" pitchFamily="34" charset="0"/>
              </a:defRPr>
            </a:lvl8pPr>
            <a:lvl9pPr marL="3881438" indent="-227013"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24FD34B-7776-4214-BBB9-C8A153962519}" type="slidenum">
              <a:rPr lang="en-US" altLang="en-US" smtClean="0"/>
              <a:pPr eaLnBrk="1" hangingPunct="1">
                <a:spcBef>
                  <a:spcPct val="0"/>
                </a:spcBef>
              </a:pPr>
              <a:t>5</a:t>
            </a:fld>
            <a:endParaRPr lang="en-US" altLang="en-US" smtClean="0"/>
          </a:p>
        </p:txBody>
      </p:sp>
    </p:spTree>
    <p:extLst>
      <p:ext uri="{BB962C8B-B14F-4D97-AF65-F5344CB8AC3E}">
        <p14:creationId xmlns:p14="http://schemas.microsoft.com/office/powerpoint/2010/main" val="1481084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Free preventative care meaning no charge to the patient.  The hope is this will lower higher cost CV concerns.  </a:t>
            </a:r>
            <a:endParaRPr lang="ru-RU" altLang="en-US" smtClean="0"/>
          </a:p>
          <a:p>
            <a:endParaRPr lang="en-US" altLang="en-US" smtClean="0"/>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Calibri" pitchFamily="34" charset="0"/>
              </a:defRPr>
            </a:lvl1pPr>
            <a:lvl2pPr marL="741363" indent="-284163" defTabSz="931863" eaLnBrk="0" hangingPunct="0">
              <a:spcBef>
                <a:spcPct val="30000"/>
              </a:spcBef>
              <a:defRPr sz="1200">
                <a:solidFill>
                  <a:schemeClr val="tx1"/>
                </a:solidFill>
                <a:latin typeface="Calibri" pitchFamily="34" charset="0"/>
              </a:defRPr>
            </a:lvl2pPr>
            <a:lvl3pPr marL="1139825" indent="-227013" defTabSz="931863" eaLnBrk="0" hangingPunct="0">
              <a:spcBef>
                <a:spcPct val="30000"/>
              </a:spcBef>
              <a:defRPr sz="1200">
                <a:solidFill>
                  <a:schemeClr val="tx1"/>
                </a:solidFill>
                <a:latin typeface="Calibri" pitchFamily="34" charset="0"/>
              </a:defRPr>
            </a:lvl3pPr>
            <a:lvl4pPr marL="1597025" indent="-227013" defTabSz="931863" eaLnBrk="0" hangingPunct="0">
              <a:spcBef>
                <a:spcPct val="30000"/>
              </a:spcBef>
              <a:defRPr sz="1200">
                <a:solidFill>
                  <a:schemeClr val="tx1"/>
                </a:solidFill>
                <a:latin typeface="Calibri" pitchFamily="34" charset="0"/>
              </a:defRPr>
            </a:lvl4pPr>
            <a:lvl5pPr marL="2052638" indent="-227013" defTabSz="931863" eaLnBrk="0" hangingPunct="0">
              <a:spcBef>
                <a:spcPct val="30000"/>
              </a:spcBef>
              <a:defRPr sz="1200">
                <a:solidFill>
                  <a:schemeClr val="tx1"/>
                </a:solidFill>
                <a:latin typeface="Calibri" pitchFamily="34" charset="0"/>
              </a:defRPr>
            </a:lvl5pPr>
            <a:lvl6pPr marL="2509838" indent="-227013" defTabSz="931863" eaLnBrk="0" fontAlgn="base" hangingPunct="0">
              <a:spcBef>
                <a:spcPct val="30000"/>
              </a:spcBef>
              <a:spcAft>
                <a:spcPct val="0"/>
              </a:spcAft>
              <a:defRPr sz="1200">
                <a:solidFill>
                  <a:schemeClr val="tx1"/>
                </a:solidFill>
                <a:latin typeface="Calibri" pitchFamily="34" charset="0"/>
              </a:defRPr>
            </a:lvl6pPr>
            <a:lvl7pPr marL="2967038" indent="-227013" defTabSz="931863" eaLnBrk="0" fontAlgn="base" hangingPunct="0">
              <a:spcBef>
                <a:spcPct val="30000"/>
              </a:spcBef>
              <a:spcAft>
                <a:spcPct val="0"/>
              </a:spcAft>
              <a:defRPr sz="1200">
                <a:solidFill>
                  <a:schemeClr val="tx1"/>
                </a:solidFill>
                <a:latin typeface="Calibri" pitchFamily="34" charset="0"/>
              </a:defRPr>
            </a:lvl7pPr>
            <a:lvl8pPr marL="3424238" indent="-227013" defTabSz="931863" eaLnBrk="0" fontAlgn="base" hangingPunct="0">
              <a:spcBef>
                <a:spcPct val="30000"/>
              </a:spcBef>
              <a:spcAft>
                <a:spcPct val="0"/>
              </a:spcAft>
              <a:defRPr sz="1200">
                <a:solidFill>
                  <a:schemeClr val="tx1"/>
                </a:solidFill>
                <a:latin typeface="Calibri" pitchFamily="34" charset="0"/>
              </a:defRPr>
            </a:lvl8pPr>
            <a:lvl9pPr marL="3881438" indent="-227013"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CA8630A-7690-4648-9524-BBC627166CB5}" type="slidenum">
              <a:rPr lang="en-US" altLang="en-US" smtClean="0"/>
              <a:pPr eaLnBrk="1" hangingPunct="1">
                <a:spcBef>
                  <a:spcPct val="0"/>
                </a:spcBef>
              </a:pPr>
              <a:t>6</a:t>
            </a:fld>
            <a:endParaRPr lang="en-US" altLang="en-US" smtClean="0"/>
          </a:p>
        </p:txBody>
      </p:sp>
    </p:spTree>
    <p:extLst>
      <p:ext uri="{BB962C8B-B14F-4D97-AF65-F5344CB8AC3E}">
        <p14:creationId xmlns:p14="http://schemas.microsoft.com/office/powerpoint/2010/main" val="4063801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Free preventative care meaning no charge to the patient.  The hope is this will lower higher cost CV concerns.  </a:t>
            </a:r>
            <a:endParaRPr lang="ru-RU" altLang="en-US" smtClean="0"/>
          </a:p>
          <a:p>
            <a:endParaRPr lang="en-US" altLang="en-US" smtClean="0"/>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Calibri" pitchFamily="34" charset="0"/>
              </a:defRPr>
            </a:lvl1pPr>
            <a:lvl2pPr marL="741363" indent="-284163" defTabSz="931863" eaLnBrk="0" hangingPunct="0">
              <a:spcBef>
                <a:spcPct val="30000"/>
              </a:spcBef>
              <a:defRPr sz="1200">
                <a:solidFill>
                  <a:schemeClr val="tx1"/>
                </a:solidFill>
                <a:latin typeface="Calibri" pitchFamily="34" charset="0"/>
              </a:defRPr>
            </a:lvl2pPr>
            <a:lvl3pPr marL="1139825" indent="-227013" defTabSz="931863" eaLnBrk="0" hangingPunct="0">
              <a:spcBef>
                <a:spcPct val="30000"/>
              </a:spcBef>
              <a:defRPr sz="1200">
                <a:solidFill>
                  <a:schemeClr val="tx1"/>
                </a:solidFill>
                <a:latin typeface="Calibri" pitchFamily="34" charset="0"/>
              </a:defRPr>
            </a:lvl3pPr>
            <a:lvl4pPr marL="1597025" indent="-227013" defTabSz="931863" eaLnBrk="0" hangingPunct="0">
              <a:spcBef>
                <a:spcPct val="30000"/>
              </a:spcBef>
              <a:defRPr sz="1200">
                <a:solidFill>
                  <a:schemeClr val="tx1"/>
                </a:solidFill>
                <a:latin typeface="Calibri" pitchFamily="34" charset="0"/>
              </a:defRPr>
            </a:lvl4pPr>
            <a:lvl5pPr marL="2052638" indent="-227013" defTabSz="931863" eaLnBrk="0" hangingPunct="0">
              <a:spcBef>
                <a:spcPct val="30000"/>
              </a:spcBef>
              <a:defRPr sz="1200">
                <a:solidFill>
                  <a:schemeClr val="tx1"/>
                </a:solidFill>
                <a:latin typeface="Calibri" pitchFamily="34" charset="0"/>
              </a:defRPr>
            </a:lvl5pPr>
            <a:lvl6pPr marL="2509838" indent="-227013" defTabSz="931863" eaLnBrk="0" fontAlgn="base" hangingPunct="0">
              <a:spcBef>
                <a:spcPct val="30000"/>
              </a:spcBef>
              <a:spcAft>
                <a:spcPct val="0"/>
              </a:spcAft>
              <a:defRPr sz="1200">
                <a:solidFill>
                  <a:schemeClr val="tx1"/>
                </a:solidFill>
                <a:latin typeface="Calibri" pitchFamily="34" charset="0"/>
              </a:defRPr>
            </a:lvl6pPr>
            <a:lvl7pPr marL="2967038" indent="-227013" defTabSz="931863" eaLnBrk="0" fontAlgn="base" hangingPunct="0">
              <a:spcBef>
                <a:spcPct val="30000"/>
              </a:spcBef>
              <a:spcAft>
                <a:spcPct val="0"/>
              </a:spcAft>
              <a:defRPr sz="1200">
                <a:solidFill>
                  <a:schemeClr val="tx1"/>
                </a:solidFill>
                <a:latin typeface="Calibri" pitchFamily="34" charset="0"/>
              </a:defRPr>
            </a:lvl7pPr>
            <a:lvl8pPr marL="3424238" indent="-227013" defTabSz="931863" eaLnBrk="0" fontAlgn="base" hangingPunct="0">
              <a:spcBef>
                <a:spcPct val="30000"/>
              </a:spcBef>
              <a:spcAft>
                <a:spcPct val="0"/>
              </a:spcAft>
              <a:defRPr sz="1200">
                <a:solidFill>
                  <a:schemeClr val="tx1"/>
                </a:solidFill>
                <a:latin typeface="Calibri" pitchFamily="34" charset="0"/>
              </a:defRPr>
            </a:lvl8pPr>
            <a:lvl9pPr marL="3881438" indent="-227013"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7247813-B4B4-42B0-905B-31393886F6D0}" type="slidenum">
              <a:rPr lang="en-US" altLang="en-US" smtClean="0"/>
              <a:pPr eaLnBrk="1" hangingPunct="1">
                <a:spcBef>
                  <a:spcPct val="0"/>
                </a:spcBef>
              </a:pPr>
              <a:t>7</a:t>
            </a:fld>
            <a:endParaRPr lang="en-US" altLang="en-US" smtClean="0"/>
          </a:p>
        </p:txBody>
      </p:sp>
    </p:spTree>
    <p:extLst>
      <p:ext uri="{BB962C8B-B14F-4D97-AF65-F5344CB8AC3E}">
        <p14:creationId xmlns:p14="http://schemas.microsoft.com/office/powerpoint/2010/main" val="1141141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Need resources dedicated to development of materials</a:t>
            </a:r>
            <a:endParaRPr lang="ru-RU" altLang="en-US" smtClean="0"/>
          </a:p>
          <a:p>
            <a:endParaRPr lang="en-US" altLang="en-US" smtClean="0"/>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Calibri" pitchFamily="34" charset="0"/>
              </a:defRPr>
            </a:lvl1pPr>
            <a:lvl2pPr marL="741363" indent="-284163" defTabSz="931863" eaLnBrk="0" hangingPunct="0">
              <a:spcBef>
                <a:spcPct val="30000"/>
              </a:spcBef>
              <a:defRPr sz="1200">
                <a:solidFill>
                  <a:schemeClr val="tx1"/>
                </a:solidFill>
                <a:latin typeface="Calibri" pitchFamily="34" charset="0"/>
              </a:defRPr>
            </a:lvl2pPr>
            <a:lvl3pPr marL="1139825" indent="-227013" defTabSz="931863" eaLnBrk="0" hangingPunct="0">
              <a:spcBef>
                <a:spcPct val="30000"/>
              </a:spcBef>
              <a:defRPr sz="1200">
                <a:solidFill>
                  <a:schemeClr val="tx1"/>
                </a:solidFill>
                <a:latin typeface="Calibri" pitchFamily="34" charset="0"/>
              </a:defRPr>
            </a:lvl3pPr>
            <a:lvl4pPr marL="1597025" indent="-227013" defTabSz="931863" eaLnBrk="0" hangingPunct="0">
              <a:spcBef>
                <a:spcPct val="30000"/>
              </a:spcBef>
              <a:defRPr sz="1200">
                <a:solidFill>
                  <a:schemeClr val="tx1"/>
                </a:solidFill>
                <a:latin typeface="Calibri" pitchFamily="34" charset="0"/>
              </a:defRPr>
            </a:lvl4pPr>
            <a:lvl5pPr marL="2052638" indent="-227013" defTabSz="931863" eaLnBrk="0" hangingPunct="0">
              <a:spcBef>
                <a:spcPct val="30000"/>
              </a:spcBef>
              <a:defRPr sz="1200">
                <a:solidFill>
                  <a:schemeClr val="tx1"/>
                </a:solidFill>
                <a:latin typeface="Calibri" pitchFamily="34" charset="0"/>
              </a:defRPr>
            </a:lvl5pPr>
            <a:lvl6pPr marL="2509838" indent="-227013" defTabSz="931863" eaLnBrk="0" fontAlgn="base" hangingPunct="0">
              <a:spcBef>
                <a:spcPct val="30000"/>
              </a:spcBef>
              <a:spcAft>
                <a:spcPct val="0"/>
              </a:spcAft>
              <a:defRPr sz="1200">
                <a:solidFill>
                  <a:schemeClr val="tx1"/>
                </a:solidFill>
                <a:latin typeface="Calibri" pitchFamily="34" charset="0"/>
              </a:defRPr>
            </a:lvl6pPr>
            <a:lvl7pPr marL="2967038" indent="-227013" defTabSz="931863" eaLnBrk="0" fontAlgn="base" hangingPunct="0">
              <a:spcBef>
                <a:spcPct val="30000"/>
              </a:spcBef>
              <a:spcAft>
                <a:spcPct val="0"/>
              </a:spcAft>
              <a:defRPr sz="1200">
                <a:solidFill>
                  <a:schemeClr val="tx1"/>
                </a:solidFill>
                <a:latin typeface="Calibri" pitchFamily="34" charset="0"/>
              </a:defRPr>
            </a:lvl7pPr>
            <a:lvl8pPr marL="3424238" indent="-227013" defTabSz="931863" eaLnBrk="0" fontAlgn="base" hangingPunct="0">
              <a:spcBef>
                <a:spcPct val="30000"/>
              </a:spcBef>
              <a:spcAft>
                <a:spcPct val="0"/>
              </a:spcAft>
              <a:defRPr sz="1200">
                <a:solidFill>
                  <a:schemeClr val="tx1"/>
                </a:solidFill>
                <a:latin typeface="Calibri" pitchFamily="34" charset="0"/>
              </a:defRPr>
            </a:lvl8pPr>
            <a:lvl9pPr marL="3881438" indent="-227013"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544E6B3-0CA2-4FCB-A1D4-51C875086A7B}" type="slidenum">
              <a:rPr lang="en-US" altLang="en-US" smtClean="0"/>
              <a:pPr eaLnBrk="1" hangingPunct="1">
                <a:spcBef>
                  <a:spcPct val="0"/>
                </a:spcBef>
              </a:pPr>
              <a:t>8</a:t>
            </a:fld>
            <a:endParaRPr lang="en-US" altLang="en-US" smtClean="0"/>
          </a:p>
        </p:txBody>
      </p:sp>
    </p:spTree>
    <p:extLst>
      <p:ext uri="{BB962C8B-B14F-4D97-AF65-F5344CB8AC3E}">
        <p14:creationId xmlns:p14="http://schemas.microsoft.com/office/powerpoint/2010/main" val="101336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Financial incentives for members</a:t>
            </a:r>
          </a:p>
          <a:p>
            <a:pPr lvl="1"/>
            <a:r>
              <a:rPr lang="en-US" altLang="en-US" smtClean="0"/>
              <a:t>Inside pharmacy network = Drug coverage / low copays</a:t>
            </a:r>
          </a:p>
          <a:p>
            <a:pPr lvl="1"/>
            <a:r>
              <a:rPr lang="en-US" altLang="en-US" smtClean="0"/>
              <a:t>Outside pharmacy network = No drug coverage </a:t>
            </a:r>
            <a:r>
              <a:rPr lang="en-US" altLang="en-US" i="1" smtClean="0"/>
              <a:t>or</a:t>
            </a:r>
            <a:r>
              <a:rPr lang="en-US" altLang="en-US" smtClean="0"/>
              <a:t> higher copays</a:t>
            </a:r>
          </a:p>
          <a:p>
            <a:pPr eaLnBrk="1" hangingPunct="1"/>
            <a:endParaRPr lang="ru-RU" altLang="en-US" smtClean="0"/>
          </a:p>
          <a:p>
            <a:endParaRPr lang="en-US" altLang="en-US" smtClean="0"/>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Calibri" pitchFamily="34" charset="0"/>
              </a:defRPr>
            </a:lvl1pPr>
            <a:lvl2pPr marL="741363" indent="-284163" defTabSz="931863" eaLnBrk="0" hangingPunct="0">
              <a:spcBef>
                <a:spcPct val="30000"/>
              </a:spcBef>
              <a:defRPr sz="1200">
                <a:solidFill>
                  <a:schemeClr val="tx1"/>
                </a:solidFill>
                <a:latin typeface="Calibri" pitchFamily="34" charset="0"/>
              </a:defRPr>
            </a:lvl2pPr>
            <a:lvl3pPr marL="1139825" indent="-227013" defTabSz="931863" eaLnBrk="0" hangingPunct="0">
              <a:spcBef>
                <a:spcPct val="30000"/>
              </a:spcBef>
              <a:defRPr sz="1200">
                <a:solidFill>
                  <a:schemeClr val="tx1"/>
                </a:solidFill>
                <a:latin typeface="Calibri" pitchFamily="34" charset="0"/>
              </a:defRPr>
            </a:lvl3pPr>
            <a:lvl4pPr marL="1597025" indent="-227013" defTabSz="931863" eaLnBrk="0" hangingPunct="0">
              <a:spcBef>
                <a:spcPct val="30000"/>
              </a:spcBef>
              <a:defRPr sz="1200">
                <a:solidFill>
                  <a:schemeClr val="tx1"/>
                </a:solidFill>
                <a:latin typeface="Calibri" pitchFamily="34" charset="0"/>
              </a:defRPr>
            </a:lvl4pPr>
            <a:lvl5pPr marL="2052638" indent="-227013" defTabSz="931863" eaLnBrk="0" hangingPunct="0">
              <a:spcBef>
                <a:spcPct val="30000"/>
              </a:spcBef>
              <a:defRPr sz="1200">
                <a:solidFill>
                  <a:schemeClr val="tx1"/>
                </a:solidFill>
                <a:latin typeface="Calibri" pitchFamily="34" charset="0"/>
              </a:defRPr>
            </a:lvl5pPr>
            <a:lvl6pPr marL="2509838" indent="-227013" defTabSz="931863" eaLnBrk="0" fontAlgn="base" hangingPunct="0">
              <a:spcBef>
                <a:spcPct val="30000"/>
              </a:spcBef>
              <a:spcAft>
                <a:spcPct val="0"/>
              </a:spcAft>
              <a:defRPr sz="1200">
                <a:solidFill>
                  <a:schemeClr val="tx1"/>
                </a:solidFill>
                <a:latin typeface="Calibri" pitchFamily="34" charset="0"/>
              </a:defRPr>
            </a:lvl6pPr>
            <a:lvl7pPr marL="2967038" indent="-227013" defTabSz="931863" eaLnBrk="0" fontAlgn="base" hangingPunct="0">
              <a:spcBef>
                <a:spcPct val="30000"/>
              </a:spcBef>
              <a:spcAft>
                <a:spcPct val="0"/>
              </a:spcAft>
              <a:defRPr sz="1200">
                <a:solidFill>
                  <a:schemeClr val="tx1"/>
                </a:solidFill>
                <a:latin typeface="Calibri" pitchFamily="34" charset="0"/>
              </a:defRPr>
            </a:lvl7pPr>
            <a:lvl8pPr marL="3424238" indent="-227013" defTabSz="931863" eaLnBrk="0" fontAlgn="base" hangingPunct="0">
              <a:spcBef>
                <a:spcPct val="30000"/>
              </a:spcBef>
              <a:spcAft>
                <a:spcPct val="0"/>
              </a:spcAft>
              <a:defRPr sz="1200">
                <a:solidFill>
                  <a:schemeClr val="tx1"/>
                </a:solidFill>
                <a:latin typeface="Calibri" pitchFamily="34" charset="0"/>
              </a:defRPr>
            </a:lvl8pPr>
            <a:lvl9pPr marL="3881438" indent="-227013" defTabSz="931863"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1AA6E68-D923-44BC-AF22-FC2F99262827}" type="slidenum">
              <a:rPr lang="en-US" altLang="en-US" smtClean="0"/>
              <a:pPr eaLnBrk="1" hangingPunct="1">
                <a:spcBef>
                  <a:spcPct val="0"/>
                </a:spcBef>
              </a:pPr>
              <a:t>9</a:t>
            </a:fld>
            <a:endParaRPr lang="en-US" altLang="en-US" smtClean="0"/>
          </a:p>
        </p:txBody>
      </p:sp>
    </p:spTree>
    <p:extLst>
      <p:ext uri="{BB962C8B-B14F-4D97-AF65-F5344CB8AC3E}">
        <p14:creationId xmlns:p14="http://schemas.microsoft.com/office/powerpoint/2010/main" val="13803608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470025"/>
          </a:xfrm>
        </p:spPr>
        <p:txBody>
          <a:bodyPr/>
          <a:lstStyle>
            <a:lvl1pPr>
              <a:defRPr b="0">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1371600" y="2822575"/>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A9E980AB-BF48-4A8B-AE2F-370FA1BC17A4}" type="datetimeFigureOut">
              <a:rPr lang="en-US"/>
              <a:pPr>
                <a:defRPr/>
              </a:pPr>
              <a:t>9/25/2013</a:t>
            </a:fld>
            <a:endParaRPr lang="en-US" dirty="0"/>
          </a:p>
        </p:txBody>
      </p:sp>
    </p:spTree>
    <p:extLst>
      <p:ext uri="{BB962C8B-B14F-4D97-AF65-F5344CB8AC3E}">
        <p14:creationId xmlns:p14="http://schemas.microsoft.com/office/powerpoint/2010/main" val="947313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lvl1pPr>
              <a:defRPr sz="4000">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90600"/>
            <a:ext cx="8229600" cy="4800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xfrm>
            <a:off x="7010400" y="6492875"/>
            <a:ext cx="2133600" cy="365125"/>
          </a:xfrm>
        </p:spPr>
        <p:txBody>
          <a:bodyPr/>
          <a:lstStyle>
            <a:lvl1pPr>
              <a:defRPr/>
            </a:lvl1pPr>
          </a:lstStyle>
          <a:p>
            <a:pPr>
              <a:defRPr/>
            </a:pPr>
            <a:fld id="{6FCF0055-809E-48CB-969C-10C9565DF996}" type="slidenum">
              <a:rPr lang="en-US"/>
              <a:pPr>
                <a:defRPr/>
              </a:pPr>
              <a:t>‹#›</a:t>
            </a:fld>
            <a:endParaRPr lang="en-US" dirty="0"/>
          </a:p>
        </p:txBody>
      </p:sp>
    </p:spTree>
    <p:extLst>
      <p:ext uri="{BB962C8B-B14F-4D97-AF65-F5344CB8AC3E}">
        <p14:creationId xmlns:p14="http://schemas.microsoft.com/office/powerpoint/2010/main" val="579302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lvl1pPr>
              <a:defRPr sz="40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80555" y="914400"/>
            <a:ext cx="8634845" cy="4953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0" y="6492875"/>
            <a:ext cx="2133600" cy="365125"/>
          </a:xfrm>
        </p:spPr>
        <p:txBody>
          <a:bodyPr/>
          <a:lstStyle>
            <a:lvl1pPr>
              <a:defRPr/>
            </a:lvl1pPr>
          </a:lstStyle>
          <a:p>
            <a:pPr>
              <a:defRPr/>
            </a:pPr>
            <a:fld id="{6E8C8DAC-A192-45D4-858C-267561FE08AA}" type="datetimeFigureOut">
              <a:rPr lang="en-US"/>
              <a:pPr>
                <a:defRPr/>
              </a:pPr>
              <a:t>9/25/2013</a:t>
            </a:fld>
            <a:endParaRPr lang="en-US" dirty="0"/>
          </a:p>
        </p:txBody>
      </p:sp>
      <p:sp>
        <p:nvSpPr>
          <p:cNvPr id="5" name="Footer Placeholder 4"/>
          <p:cNvSpPr>
            <a:spLocks noGrp="1"/>
          </p:cNvSpPr>
          <p:nvPr>
            <p:ph type="ftr" sz="quarter" idx="11"/>
          </p:nvPr>
        </p:nvSpPr>
        <p:spPr>
          <a:xfrm>
            <a:off x="3124200" y="6492875"/>
            <a:ext cx="2895600" cy="365125"/>
          </a:xfrm>
        </p:spPr>
        <p:txBody>
          <a:bodyPr/>
          <a:lstStyle>
            <a:lvl1pPr>
              <a:defRPr dirty="0"/>
            </a:lvl1pPr>
          </a:lstStyle>
          <a:p>
            <a:pPr>
              <a:defRPr/>
            </a:pPr>
            <a:endParaRPr lang="en-US"/>
          </a:p>
        </p:txBody>
      </p:sp>
      <p:sp>
        <p:nvSpPr>
          <p:cNvPr id="6" name="Slide Number Placeholder 5"/>
          <p:cNvSpPr>
            <a:spLocks noGrp="1"/>
          </p:cNvSpPr>
          <p:nvPr>
            <p:ph type="sldNum" sz="quarter" idx="12"/>
          </p:nvPr>
        </p:nvSpPr>
        <p:spPr>
          <a:xfrm>
            <a:off x="7010400" y="6492875"/>
            <a:ext cx="2133600" cy="365125"/>
          </a:xfrm>
        </p:spPr>
        <p:txBody>
          <a:bodyPr/>
          <a:lstStyle>
            <a:lvl1pPr>
              <a:defRPr/>
            </a:lvl1pPr>
          </a:lstStyle>
          <a:p>
            <a:pPr>
              <a:defRPr/>
            </a:pPr>
            <a:fld id="{A9A73E36-2445-48A8-9B21-53C74960E702}" type="slidenum">
              <a:rPr lang="en-US"/>
              <a:pPr>
                <a:defRPr/>
              </a:pPr>
              <a:t>‹#›</a:t>
            </a:fld>
            <a:endParaRPr lang="en-US" dirty="0"/>
          </a:p>
        </p:txBody>
      </p:sp>
    </p:spTree>
    <p:extLst>
      <p:ext uri="{BB962C8B-B14F-4D97-AF65-F5344CB8AC3E}">
        <p14:creationId xmlns:p14="http://schemas.microsoft.com/office/powerpoint/2010/main" val="3428926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719387"/>
            <a:ext cx="7772400" cy="1362075"/>
          </a:xfrm>
        </p:spPr>
        <p:txBody>
          <a:bodyPr anchor="t"/>
          <a:lstStyle>
            <a:lvl1pPr algn="l">
              <a:defRPr sz="4000" b="1" cap="all">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1219200"/>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5562600"/>
            <a:ext cx="2133600" cy="365125"/>
          </a:xfrm>
        </p:spPr>
        <p:txBody>
          <a:bodyPr/>
          <a:lstStyle>
            <a:lvl1pPr>
              <a:defRPr>
                <a:solidFill>
                  <a:schemeClr val="bg1"/>
                </a:solidFill>
              </a:defRPr>
            </a:lvl1pPr>
          </a:lstStyle>
          <a:p>
            <a:pPr>
              <a:defRPr/>
            </a:pPr>
            <a:fld id="{D1BFACA4-7145-4F62-B85C-11BA2EB7CB7C}" type="datetimeFigureOut">
              <a:rPr lang="en-US"/>
              <a:pPr>
                <a:defRPr/>
              </a:pPr>
              <a:t>9/25/2013</a:t>
            </a:fld>
            <a:endParaRPr lang="en-US" dirty="0"/>
          </a:p>
        </p:txBody>
      </p:sp>
      <p:sp>
        <p:nvSpPr>
          <p:cNvPr id="5" name="Footer Placeholder 4"/>
          <p:cNvSpPr>
            <a:spLocks noGrp="1"/>
          </p:cNvSpPr>
          <p:nvPr>
            <p:ph type="ftr" sz="quarter" idx="11"/>
          </p:nvPr>
        </p:nvSpPr>
        <p:spPr>
          <a:xfrm>
            <a:off x="4038600" y="5562600"/>
            <a:ext cx="2895600" cy="365125"/>
          </a:xfrm>
        </p:spPr>
        <p:txBody>
          <a:bodyPr/>
          <a:lstStyle>
            <a:lvl1pPr>
              <a:defRPr dirty="0">
                <a:solidFill>
                  <a:schemeClr val="bg1"/>
                </a:solidFill>
              </a:defRPr>
            </a:lvl1pPr>
          </a:lstStyle>
          <a:p>
            <a:pPr>
              <a:defRPr/>
            </a:pPr>
            <a:endParaRPr lang="en-US"/>
          </a:p>
        </p:txBody>
      </p:sp>
      <p:sp>
        <p:nvSpPr>
          <p:cNvPr id="6" name="Slide Number Placeholder 5"/>
          <p:cNvSpPr>
            <a:spLocks noGrp="1"/>
          </p:cNvSpPr>
          <p:nvPr>
            <p:ph type="sldNum" sz="quarter" idx="12"/>
          </p:nvPr>
        </p:nvSpPr>
        <p:spPr>
          <a:xfrm>
            <a:off x="7010400" y="5562600"/>
            <a:ext cx="2133600" cy="365125"/>
          </a:xfrm>
        </p:spPr>
        <p:txBody>
          <a:bodyPr/>
          <a:lstStyle>
            <a:lvl1pPr>
              <a:defRPr>
                <a:solidFill>
                  <a:schemeClr val="bg1"/>
                </a:solidFill>
              </a:defRPr>
            </a:lvl1pPr>
          </a:lstStyle>
          <a:p>
            <a:pPr>
              <a:defRPr/>
            </a:pPr>
            <a:fld id="{CA288D6F-9844-4BAC-B00E-BF619DA3F004}" type="slidenum">
              <a:rPr lang="en-US"/>
              <a:pPr>
                <a:defRPr/>
              </a:pPr>
              <a:t>‹#›</a:t>
            </a:fld>
            <a:endParaRPr lang="en-US" dirty="0"/>
          </a:p>
        </p:txBody>
      </p:sp>
    </p:spTree>
    <p:extLst>
      <p:ext uri="{BB962C8B-B14F-4D97-AF65-F5344CB8AC3E}">
        <p14:creationId xmlns:p14="http://schemas.microsoft.com/office/powerpoint/2010/main" val="699996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lvl1pPr>
              <a:defRPr sz="4000">
                <a:solidFill>
                  <a:schemeClr val="bg1"/>
                </a:solidFill>
              </a:defRPr>
            </a:lvl1pPr>
          </a:lstStyle>
          <a:p>
            <a:r>
              <a:rPr lang="en-US" smtClean="0"/>
              <a:t>Click to edit Master title style</a:t>
            </a:r>
            <a:endParaRPr lang="en-US"/>
          </a:p>
        </p:txBody>
      </p:sp>
      <p:sp>
        <p:nvSpPr>
          <p:cNvPr id="3" name="Content Placeholder 2"/>
          <p:cNvSpPr>
            <a:spLocks noGrp="1"/>
          </p:cNvSpPr>
          <p:nvPr>
            <p:ph sz="half" idx="1"/>
          </p:nvPr>
        </p:nvSpPr>
        <p:spPr>
          <a:xfrm>
            <a:off x="228600" y="914400"/>
            <a:ext cx="42672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914400"/>
            <a:ext cx="42672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6"/>
          <p:cNvSpPr>
            <a:spLocks noGrp="1"/>
          </p:cNvSpPr>
          <p:nvPr>
            <p:ph type="sldNum" sz="quarter" idx="10"/>
          </p:nvPr>
        </p:nvSpPr>
        <p:spPr>
          <a:xfrm>
            <a:off x="7010400" y="6492875"/>
            <a:ext cx="2133600" cy="365125"/>
          </a:xfrm>
        </p:spPr>
        <p:txBody>
          <a:bodyPr/>
          <a:lstStyle>
            <a:lvl1pPr>
              <a:defRPr/>
            </a:lvl1pPr>
          </a:lstStyle>
          <a:p>
            <a:pPr>
              <a:defRPr/>
            </a:pPr>
            <a:fld id="{2540689F-2981-4F23-A8D1-41DC10C010FA}" type="slidenum">
              <a:rPr lang="en-US"/>
              <a:pPr>
                <a:defRPr/>
              </a:pPr>
              <a:t>‹#›</a:t>
            </a:fld>
            <a:endParaRPr lang="en-US" dirty="0"/>
          </a:p>
        </p:txBody>
      </p:sp>
    </p:spTree>
    <p:extLst>
      <p:ext uri="{BB962C8B-B14F-4D97-AF65-F5344CB8AC3E}">
        <p14:creationId xmlns:p14="http://schemas.microsoft.com/office/powerpoint/2010/main" val="1096081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lvl1pPr>
              <a:defRPr sz="400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304800" y="914400"/>
            <a:ext cx="4195763" cy="69836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04800" y="1554162"/>
            <a:ext cx="4195763" cy="43132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8200" y="914400"/>
            <a:ext cx="4267200" cy="69836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8200" y="1554162"/>
            <a:ext cx="4267200" cy="43132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8"/>
          <p:cNvSpPr>
            <a:spLocks noGrp="1"/>
          </p:cNvSpPr>
          <p:nvPr>
            <p:ph type="sldNum" sz="quarter" idx="10"/>
          </p:nvPr>
        </p:nvSpPr>
        <p:spPr>
          <a:xfrm>
            <a:off x="7010400" y="6492875"/>
            <a:ext cx="2133600" cy="365125"/>
          </a:xfrm>
        </p:spPr>
        <p:txBody>
          <a:bodyPr/>
          <a:lstStyle>
            <a:lvl1pPr>
              <a:defRPr/>
            </a:lvl1pPr>
          </a:lstStyle>
          <a:p>
            <a:pPr>
              <a:defRPr/>
            </a:pPr>
            <a:fld id="{BE14A1FC-37EE-448A-A361-83087E878B09}" type="slidenum">
              <a:rPr lang="en-US"/>
              <a:pPr>
                <a:defRPr/>
              </a:pPr>
              <a:t>‹#›</a:t>
            </a:fld>
            <a:endParaRPr lang="en-US" dirty="0"/>
          </a:p>
        </p:txBody>
      </p:sp>
    </p:spTree>
    <p:extLst>
      <p:ext uri="{BB962C8B-B14F-4D97-AF65-F5344CB8AC3E}">
        <p14:creationId xmlns:p14="http://schemas.microsoft.com/office/powerpoint/2010/main" val="2218281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lvl1pPr>
              <a:defRPr sz="4000">
                <a:solidFill>
                  <a:schemeClr val="bg1"/>
                </a:solidFill>
              </a:defRPr>
            </a:lvl1pPr>
          </a:lstStyle>
          <a:p>
            <a:r>
              <a:rPr lang="en-US" smtClean="0"/>
              <a:t>Click to edit Master title style</a:t>
            </a:r>
            <a:endParaRPr lang="en-US"/>
          </a:p>
        </p:txBody>
      </p:sp>
      <p:sp>
        <p:nvSpPr>
          <p:cNvPr id="3" name="Slide Number Placeholder 4"/>
          <p:cNvSpPr>
            <a:spLocks noGrp="1"/>
          </p:cNvSpPr>
          <p:nvPr>
            <p:ph type="sldNum" sz="quarter" idx="10"/>
          </p:nvPr>
        </p:nvSpPr>
        <p:spPr>
          <a:xfrm>
            <a:off x="7010400" y="6492875"/>
            <a:ext cx="2133600" cy="365125"/>
          </a:xfrm>
        </p:spPr>
        <p:txBody>
          <a:bodyPr/>
          <a:lstStyle>
            <a:lvl1pPr>
              <a:defRPr/>
            </a:lvl1pPr>
          </a:lstStyle>
          <a:p>
            <a:pPr>
              <a:defRPr/>
            </a:pPr>
            <a:fld id="{B010F91D-2317-4F83-972D-FF869DE2EB80}" type="slidenum">
              <a:rPr lang="en-US"/>
              <a:pPr>
                <a:defRPr/>
              </a:pPr>
              <a:t>‹#›</a:t>
            </a:fld>
            <a:endParaRPr lang="en-US" dirty="0"/>
          </a:p>
        </p:txBody>
      </p:sp>
    </p:spTree>
    <p:extLst>
      <p:ext uri="{BB962C8B-B14F-4D97-AF65-F5344CB8AC3E}">
        <p14:creationId xmlns:p14="http://schemas.microsoft.com/office/powerpoint/2010/main" val="278682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a:xfrm>
            <a:off x="7010400" y="6492875"/>
            <a:ext cx="2133600" cy="365125"/>
          </a:xfrm>
        </p:spPr>
        <p:txBody>
          <a:bodyPr/>
          <a:lstStyle>
            <a:lvl1pPr>
              <a:defRPr/>
            </a:lvl1pPr>
          </a:lstStyle>
          <a:p>
            <a:pPr>
              <a:defRPr/>
            </a:pPr>
            <a:fld id="{2ABE8E97-828C-4D6C-8040-B24310883E4B}" type="slidenum">
              <a:rPr lang="en-US"/>
              <a:pPr>
                <a:defRPr/>
              </a:pPr>
              <a:t>‹#›</a:t>
            </a:fld>
            <a:endParaRPr lang="en-US" dirty="0"/>
          </a:p>
        </p:txBody>
      </p:sp>
    </p:spTree>
    <p:extLst>
      <p:ext uri="{BB962C8B-B14F-4D97-AF65-F5344CB8AC3E}">
        <p14:creationId xmlns:p14="http://schemas.microsoft.com/office/powerpoint/2010/main" val="390140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5969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838201"/>
            <a:ext cx="5111750" cy="518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600199"/>
            <a:ext cx="3008313" cy="441960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6"/>
          <p:cNvSpPr>
            <a:spLocks noGrp="1"/>
          </p:cNvSpPr>
          <p:nvPr>
            <p:ph type="sldNum" sz="quarter" idx="10"/>
          </p:nvPr>
        </p:nvSpPr>
        <p:spPr>
          <a:xfrm>
            <a:off x="7010400" y="6492875"/>
            <a:ext cx="2133600" cy="365125"/>
          </a:xfrm>
        </p:spPr>
        <p:txBody>
          <a:bodyPr/>
          <a:lstStyle>
            <a:lvl1pPr>
              <a:defRPr/>
            </a:lvl1pPr>
          </a:lstStyle>
          <a:p>
            <a:pPr>
              <a:defRPr/>
            </a:pPr>
            <a:fld id="{C32DB515-0B89-4C33-8D73-138DF217100C}" type="slidenum">
              <a:rPr lang="en-US"/>
              <a:pPr>
                <a:defRPr/>
              </a:pPr>
              <a:t>‹#›</a:t>
            </a:fld>
            <a:endParaRPr lang="en-US" dirty="0"/>
          </a:p>
        </p:txBody>
      </p:sp>
    </p:spTree>
    <p:extLst>
      <p:ext uri="{BB962C8B-B14F-4D97-AF65-F5344CB8AC3E}">
        <p14:creationId xmlns:p14="http://schemas.microsoft.com/office/powerpoint/2010/main" val="3198630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5029200"/>
            <a:ext cx="5486400" cy="4905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838200"/>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519738"/>
            <a:ext cx="5486400" cy="5000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6"/>
          <p:cNvSpPr>
            <a:spLocks noGrp="1"/>
          </p:cNvSpPr>
          <p:nvPr>
            <p:ph type="sldNum" sz="quarter" idx="10"/>
          </p:nvPr>
        </p:nvSpPr>
        <p:spPr>
          <a:xfrm>
            <a:off x="7010400" y="6492875"/>
            <a:ext cx="2133600" cy="365125"/>
          </a:xfrm>
        </p:spPr>
        <p:txBody>
          <a:bodyPr/>
          <a:lstStyle>
            <a:lvl1pPr>
              <a:defRPr/>
            </a:lvl1pPr>
          </a:lstStyle>
          <a:p>
            <a:pPr>
              <a:defRPr/>
            </a:pPr>
            <a:fld id="{C466C94F-9BD6-4664-A02D-68780DD45CFD}" type="slidenum">
              <a:rPr lang="en-US"/>
              <a:pPr>
                <a:defRPr/>
              </a:pPr>
              <a:t>‹#›</a:t>
            </a:fld>
            <a:endParaRPr lang="en-US" dirty="0"/>
          </a:p>
        </p:txBody>
      </p:sp>
    </p:spTree>
    <p:extLst>
      <p:ext uri="{BB962C8B-B14F-4D97-AF65-F5344CB8AC3E}">
        <p14:creationId xmlns:p14="http://schemas.microsoft.com/office/powerpoint/2010/main" val="1080028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208C611-C1C6-446D-9E91-71C4CA55031E}" type="datetimeFigureOut">
              <a:rPr lang="en-US"/>
              <a:pPr>
                <a:defRPr/>
              </a:pPr>
              <a:t>9/25/2013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4112829-4B2C-4865-8B32-7E252E89DE5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www.caremark.com/wps/portal/!ut/p/kcxml/04_Sj9SPykssy0xPLMnMz0vM0Y_QjzKLN4g39DQCSYGYxqb6kWhCjgiRIH1vfV-P_NxU_QD9gtzQiHJHR0UAR1TW7A!!/delta/base64xml/L3dJdyEvd0ZNQUFzQUMvNElVRS82XzBfMUky" TargetMode="External"/><Relationship Id="rId11" Type="http://schemas.openxmlformats.org/officeDocument/2006/relationships/image" Target="../media/image10.jpeg"/><Relationship Id="rId5" Type="http://schemas.openxmlformats.org/officeDocument/2006/relationships/image" Target="../media/image5.png"/><Relationship Id="rId10" Type="http://schemas.openxmlformats.org/officeDocument/2006/relationships/image" Target="../media/image9.png"/><Relationship Id="rId4" Type="http://schemas.openxmlformats.org/officeDocument/2006/relationships/image" Target="../media/image4.png"/><Relationship Id="rId9" Type="http://schemas.openxmlformats.org/officeDocument/2006/relationships/image" Target="../media/image8.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Cdinapoli@innovatix.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amcpmeetings.org/"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mailto:svizcaino@amcp.org"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5" Type="http://schemas.openxmlformats.org/officeDocument/2006/relationships/hyperlink" Target="mailto:eclay@fmcpnet.org" TargetMode="External"/><Relationship Id="rId4" Type="http://schemas.openxmlformats.org/officeDocument/2006/relationships/hyperlink" Target="http://www.fmcpnet.org/" TargetMode="Externa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amcp.org/"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533400" y="1066800"/>
            <a:ext cx="8305800" cy="1470025"/>
          </a:xfrm>
        </p:spPr>
        <p:txBody>
          <a:bodyPr/>
          <a:lstStyle/>
          <a:p>
            <a:pPr eaLnBrk="1" hangingPunct="1"/>
            <a:r>
              <a:rPr lang="en-US" altLang="en-US" sz="4800" smtClean="0">
                <a:cs typeface="Arial" charset="0"/>
              </a:rPr>
              <a:t>Pharmacy Practice in </a:t>
            </a:r>
            <a:br>
              <a:rPr lang="en-US" altLang="en-US" sz="4800" smtClean="0">
                <a:cs typeface="Arial" charset="0"/>
              </a:rPr>
            </a:br>
            <a:r>
              <a:rPr lang="en-US" altLang="en-US" sz="4800" smtClean="0">
                <a:cs typeface="Arial" charset="0"/>
              </a:rPr>
              <a:t>Managed Care</a:t>
            </a:r>
            <a:br>
              <a:rPr lang="en-US" altLang="en-US" sz="4800" smtClean="0">
                <a:cs typeface="Arial" charset="0"/>
              </a:rPr>
            </a:br>
            <a:r>
              <a:rPr lang="en-US" altLang="en-US" sz="2800" smtClean="0">
                <a:cs typeface="Arial" charset="0"/>
              </a:rPr>
              <a:t>Craig DiNapoli, RPH</a:t>
            </a:r>
            <a:endParaRPr lang="en-US" altLang="en-US" sz="2800" b="1" smtClean="0"/>
          </a:p>
        </p:txBody>
      </p:sp>
      <p:sp>
        <p:nvSpPr>
          <p:cNvPr id="12291" name="Subtitle 2"/>
          <p:cNvSpPr>
            <a:spLocks noGrp="1"/>
          </p:cNvSpPr>
          <p:nvPr>
            <p:ph type="subTitle" idx="1"/>
          </p:nvPr>
        </p:nvSpPr>
        <p:spPr>
          <a:xfrm>
            <a:off x="1371600" y="2895600"/>
            <a:ext cx="6400800" cy="2286000"/>
          </a:xfrm>
        </p:spPr>
        <p:txBody>
          <a:bodyPr/>
          <a:lstStyle/>
          <a:p>
            <a:pPr eaLnBrk="1" hangingPunct="1"/>
            <a:r>
              <a:rPr lang="en-US" altLang="en-US" smtClean="0"/>
              <a:t>Presentation Developed for  the</a:t>
            </a:r>
            <a:br>
              <a:rPr lang="en-US" altLang="en-US" smtClean="0"/>
            </a:br>
            <a:r>
              <a:rPr lang="en-US" altLang="en-US" smtClean="0"/>
              <a:t>Academy of Managed Care Pharmacy</a:t>
            </a:r>
          </a:p>
          <a:p>
            <a:pPr eaLnBrk="1" hangingPunct="1"/>
            <a:r>
              <a:rPr lang="en-US" altLang="en-US" sz="2000" smtClean="0"/>
              <a:t>Updated: February 2013</a:t>
            </a:r>
          </a:p>
          <a:p>
            <a:pPr eaLnBrk="1" hangingPunct="1"/>
            <a:r>
              <a:rPr lang="en-US" altLang="en-US" sz="2000" smtClean="0"/>
              <a:t>Presented to SJU 9/2013</a:t>
            </a:r>
          </a:p>
          <a:p>
            <a:pPr eaLnBrk="1" hangingPunct="1"/>
            <a:endParaRPr lang="en-US" altLang="en-US"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Mail Service Pharmacy</a:t>
            </a:r>
          </a:p>
        </p:txBody>
      </p:sp>
      <p:sp>
        <p:nvSpPr>
          <p:cNvPr id="21507" name="Rectangle 3"/>
          <p:cNvSpPr>
            <a:spLocks noGrp="1"/>
          </p:cNvSpPr>
          <p:nvPr>
            <p:ph type="body" idx="4294967295"/>
          </p:nvPr>
        </p:nvSpPr>
        <p:spPr>
          <a:xfrm>
            <a:off x="457200" y="1066800"/>
            <a:ext cx="8229600" cy="4449763"/>
          </a:xfrm>
        </p:spPr>
        <p:txBody>
          <a:bodyPr/>
          <a:lstStyle/>
          <a:p>
            <a:r>
              <a:rPr lang="en-US" altLang="en-US" smtClean="0"/>
              <a:t>Convenient and private</a:t>
            </a:r>
          </a:p>
          <a:p>
            <a:r>
              <a:rPr lang="en-US" altLang="en-US" smtClean="0"/>
              <a:t>Larger quantity / lower cost for customer</a:t>
            </a:r>
          </a:p>
          <a:p>
            <a:pPr lvl="1"/>
            <a:r>
              <a:rPr lang="en-US" altLang="en-US" smtClean="0"/>
              <a:t>e.g. 90-day supply for less than 3 retail copays</a:t>
            </a:r>
          </a:p>
          <a:p>
            <a:r>
              <a:rPr lang="en-US" altLang="en-US" smtClean="0"/>
              <a:t>Useful for chronic medications</a:t>
            </a:r>
          </a:p>
          <a:p>
            <a:r>
              <a:rPr lang="en-US" altLang="en-US" smtClean="0"/>
              <a:t>Education /counseling is conducted via telephone</a:t>
            </a:r>
          </a:p>
          <a:p>
            <a:r>
              <a:rPr lang="en-US" altLang="en-US" smtClean="0"/>
              <a:t>Drawbacks – lag time in receiving prescription, potential for stock-piling or drug wastage</a:t>
            </a:r>
          </a:p>
          <a:p>
            <a:pPr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Integrated Pharmacy Networks</a:t>
            </a:r>
          </a:p>
        </p:txBody>
      </p:sp>
      <p:sp>
        <p:nvSpPr>
          <p:cNvPr id="22531" name="Rectangle 3"/>
          <p:cNvSpPr>
            <a:spLocks noGrp="1"/>
          </p:cNvSpPr>
          <p:nvPr>
            <p:ph type="body" idx="4294967295"/>
          </p:nvPr>
        </p:nvSpPr>
        <p:spPr>
          <a:xfrm>
            <a:off x="457200" y="1066800"/>
            <a:ext cx="8229600" cy="4449763"/>
          </a:xfrm>
        </p:spPr>
        <p:txBody>
          <a:bodyPr/>
          <a:lstStyle/>
          <a:p>
            <a:r>
              <a:rPr lang="en-US" altLang="en-US" sz="2800" smtClean="0"/>
              <a:t>Most popular form includes community pharmacies combined with mail order</a:t>
            </a:r>
          </a:p>
          <a:p>
            <a:pPr lvl="1"/>
            <a:r>
              <a:rPr lang="en-US" altLang="en-US" sz="2400" smtClean="0"/>
              <a:t>Community pharmacies offer access to acute medications</a:t>
            </a:r>
          </a:p>
          <a:p>
            <a:pPr lvl="1"/>
            <a:r>
              <a:rPr lang="en-US" altLang="en-US" sz="2400" smtClean="0"/>
              <a:t>Community pharmacies are needed for initiation of maintenance medications until patients become stable on a dosage regimen</a:t>
            </a:r>
          </a:p>
          <a:p>
            <a:pPr lvl="1"/>
            <a:r>
              <a:rPr lang="en-US" altLang="en-US" sz="2400" smtClean="0"/>
              <a:t>Mail-service pharmacies are needed to realize maximum savings on maintenance medications so that consumers’ drug costs are reduced</a:t>
            </a:r>
          </a:p>
          <a:p>
            <a:pPr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Pharmacy Benefit Management</a:t>
            </a:r>
          </a:p>
        </p:txBody>
      </p:sp>
      <p:sp>
        <p:nvSpPr>
          <p:cNvPr id="30723" name="Rectangle 3"/>
          <p:cNvSpPr>
            <a:spLocks noGrp="1"/>
          </p:cNvSpPr>
          <p:nvPr>
            <p:ph type="body" idx="4294967295"/>
          </p:nvPr>
        </p:nvSpPr>
        <p:spPr>
          <a:xfrm>
            <a:off x="457200" y="914400"/>
            <a:ext cx="8229600" cy="4602163"/>
          </a:xfrm>
        </p:spPr>
        <p:txBody>
          <a:bodyPr/>
          <a:lstStyle/>
          <a:p>
            <a:pPr>
              <a:lnSpc>
                <a:spcPct val="90000"/>
              </a:lnSpc>
              <a:defRPr/>
            </a:pPr>
            <a:r>
              <a:rPr lang="en-US" altLang="en-US" sz="2600" dirty="0" smtClean="0"/>
              <a:t>Pharmacy service functions (and other specialty services) can be completed by an outside vendor or entirely carved out because:</a:t>
            </a:r>
          </a:p>
          <a:p>
            <a:pPr lvl="1" indent="4763">
              <a:lnSpc>
                <a:spcPct val="90000"/>
              </a:lnSpc>
              <a:defRPr/>
            </a:pPr>
            <a:r>
              <a:rPr lang="en-US" altLang="en-US" sz="2200" dirty="0" smtClean="0"/>
              <a:t> Pharmacy is an easily defined benefit, defined patient population</a:t>
            </a:r>
          </a:p>
          <a:p>
            <a:pPr lvl="1" indent="4763">
              <a:lnSpc>
                <a:spcPct val="90000"/>
              </a:lnSpc>
              <a:defRPr/>
            </a:pPr>
            <a:r>
              <a:rPr lang="en-US" altLang="en-US" sz="2200" dirty="0" smtClean="0"/>
              <a:t> High or rising costs</a:t>
            </a:r>
          </a:p>
          <a:p>
            <a:pPr lvl="1" indent="4763">
              <a:lnSpc>
                <a:spcPct val="90000"/>
              </a:lnSpc>
              <a:defRPr/>
            </a:pPr>
            <a:r>
              <a:rPr lang="en-US" altLang="en-US" sz="2200" dirty="0" smtClean="0"/>
              <a:t> Inappropriate utilization</a:t>
            </a:r>
          </a:p>
          <a:p>
            <a:pPr marL="342900" lvl="1" indent="-342900">
              <a:buFont typeface="Arial" charset="0"/>
              <a:buChar char="•"/>
              <a:defRPr/>
            </a:pPr>
            <a:r>
              <a:rPr lang="en-US" altLang="en-US" sz="2400" dirty="0">
                <a:solidFill>
                  <a:prstClr val="black"/>
                </a:solidFill>
              </a:rPr>
              <a:t>History:  began in early 1990’s</a:t>
            </a:r>
          </a:p>
          <a:p>
            <a:pPr marL="342900" lvl="1" indent="-342900">
              <a:buFont typeface="Arial" charset="0"/>
              <a:buChar char="•"/>
              <a:defRPr/>
            </a:pPr>
            <a:r>
              <a:rPr lang="en-US" altLang="en-US" sz="2400" dirty="0" smtClean="0">
                <a:solidFill>
                  <a:prstClr val="black"/>
                </a:solidFill>
              </a:rPr>
              <a:t>owned </a:t>
            </a:r>
            <a:r>
              <a:rPr lang="en-US" altLang="en-US" sz="2400" dirty="0">
                <a:solidFill>
                  <a:prstClr val="black"/>
                </a:solidFill>
              </a:rPr>
              <a:t>by </a:t>
            </a:r>
            <a:r>
              <a:rPr lang="en-US" altLang="en-US" sz="2400" dirty="0" smtClean="0">
                <a:solidFill>
                  <a:prstClr val="black"/>
                </a:solidFill>
              </a:rPr>
              <a:t>ins </a:t>
            </a:r>
            <a:r>
              <a:rPr lang="en-US" altLang="en-US" sz="2400" dirty="0">
                <a:solidFill>
                  <a:prstClr val="black"/>
                </a:solidFill>
              </a:rPr>
              <a:t>company</a:t>
            </a:r>
            <a:r>
              <a:rPr lang="en-US" altLang="en-US" sz="2400" dirty="0" smtClean="0">
                <a:solidFill>
                  <a:prstClr val="black"/>
                </a:solidFill>
              </a:rPr>
              <a:t>, </a:t>
            </a:r>
            <a:r>
              <a:rPr lang="en-US" altLang="en-US" sz="2400" dirty="0">
                <a:solidFill>
                  <a:prstClr val="black"/>
                </a:solidFill>
              </a:rPr>
              <a:t>manufacturer, retail pharmacy, private</a:t>
            </a:r>
          </a:p>
          <a:p>
            <a:pPr marL="342900" lvl="1" indent="-342900">
              <a:buFont typeface="Arial" charset="0"/>
              <a:buChar char="•"/>
              <a:defRPr/>
            </a:pPr>
            <a:r>
              <a:rPr lang="en-US" altLang="en-US" sz="2400" dirty="0">
                <a:solidFill>
                  <a:prstClr val="black"/>
                </a:solidFill>
              </a:rPr>
              <a:t>Work with clients to manage drug trend and spend</a:t>
            </a:r>
          </a:p>
          <a:p>
            <a:pPr>
              <a:defRPr/>
            </a:pPr>
            <a:r>
              <a:rPr lang="en-US" altLang="en-US" sz="2400" dirty="0">
                <a:solidFill>
                  <a:prstClr val="black"/>
                </a:solidFill>
              </a:rPr>
              <a:t>Use volume-purchasing power to gain discounts from manufacturers</a:t>
            </a:r>
          </a:p>
          <a:p>
            <a:pPr>
              <a:defRPr/>
            </a:pPr>
            <a:r>
              <a:rPr lang="en-US" altLang="en-US" sz="2400" dirty="0">
                <a:solidFill>
                  <a:prstClr val="black"/>
                </a:solidFill>
              </a:rPr>
              <a:t>More than a “claims processor”</a:t>
            </a:r>
          </a:p>
          <a:p>
            <a:pPr indent="4763">
              <a:lnSpc>
                <a:spcPct val="90000"/>
              </a:lnSpc>
              <a:defRPr/>
            </a:pPr>
            <a:endParaRPr lang="en-US" altLang="en-US" sz="2600" dirty="0" smtClean="0"/>
          </a:p>
          <a:p>
            <a:pPr lvl="1" indent="4763">
              <a:lnSpc>
                <a:spcPct val="90000"/>
              </a:lnSpc>
              <a:defRPr/>
            </a:pPr>
            <a:endParaRPr lang="en-US" altLang="en-US" sz="2200" dirty="0" smtClean="0"/>
          </a:p>
          <a:p>
            <a:pPr lvl="1" indent="4763">
              <a:lnSpc>
                <a:spcPct val="90000"/>
              </a:lnSpc>
              <a:buFontTx/>
              <a:buNone/>
              <a:defRPr/>
            </a:pPr>
            <a:r>
              <a:rPr lang="en-US" altLang="en-US" sz="2200" dirty="0" smtClean="0"/>
              <a:t>.</a:t>
            </a:r>
          </a:p>
          <a:p>
            <a:pPr eaLnBrk="1" hangingPunct="1">
              <a:buFont typeface="Arial" charset="0"/>
              <a:buNone/>
              <a:defRPr/>
            </a:pPr>
            <a:endParaRPr lang="en-US" alt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Key PBM Activities</a:t>
            </a:r>
          </a:p>
        </p:txBody>
      </p:sp>
      <p:sp>
        <p:nvSpPr>
          <p:cNvPr id="4" name="Rectangle 3"/>
          <p:cNvSpPr txBox="1">
            <a:spLocks noChangeArrowheads="1"/>
          </p:cNvSpPr>
          <p:nvPr/>
        </p:nvSpPr>
        <p:spPr bwMode="auto">
          <a:xfrm>
            <a:off x="1143000" y="3921125"/>
            <a:ext cx="6705600" cy="914400"/>
          </a:xfrm>
          <a:prstGeom prst="rect">
            <a:avLst/>
          </a:prstGeom>
          <a:noFill/>
          <a:ln w="9525">
            <a:noFill/>
            <a:miter lim="800000"/>
            <a:headEnd/>
            <a:tailEnd/>
          </a:ln>
        </p:spPr>
        <p:txBody>
          <a:bodyPr/>
          <a:lstStyle/>
          <a:p>
            <a:pPr marL="342900" indent="-342900" eaLnBrk="0" hangingPunct="0">
              <a:spcBef>
                <a:spcPct val="50000"/>
              </a:spcBef>
              <a:buFont typeface="Arial" charset="0"/>
              <a:buChar char="•"/>
              <a:defRPr/>
            </a:pPr>
            <a:r>
              <a:rPr lang="en-US" sz="2800" dirty="0">
                <a:latin typeface="+mn-lt"/>
                <a:cs typeface="+mn-cs"/>
              </a:rPr>
              <a:t>PBM can provide all or selected functions decided by the plan sponsor</a:t>
            </a:r>
          </a:p>
        </p:txBody>
      </p:sp>
      <p:sp>
        <p:nvSpPr>
          <p:cNvPr id="24580" name="TextBox 17"/>
          <p:cNvSpPr txBox="1">
            <a:spLocks noChangeArrowheads="1"/>
          </p:cNvSpPr>
          <p:nvPr/>
        </p:nvSpPr>
        <p:spPr bwMode="auto">
          <a:xfrm>
            <a:off x="762000" y="1524000"/>
            <a:ext cx="3733800" cy="157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lnSpc>
                <a:spcPct val="80000"/>
              </a:lnSpc>
              <a:spcBef>
                <a:spcPct val="0"/>
              </a:spcBef>
            </a:pPr>
            <a:r>
              <a:rPr lang="en-US" altLang="en-US" sz="2400">
                <a:latin typeface="Arial" charset="0"/>
              </a:rPr>
              <a:t>  </a:t>
            </a:r>
            <a:r>
              <a:rPr lang="en-US" altLang="en-US" sz="2400"/>
              <a:t>Benefit Design</a:t>
            </a:r>
          </a:p>
          <a:p>
            <a:pPr eaLnBrk="1" hangingPunct="1">
              <a:lnSpc>
                <a:spcPct val="80000"/>
              </a:lnSpc>
              <a:spcBef>
                <a:spcPct val="0"/>
              </a:spcBef>
            </a:pPr>
            <a:r>
              <a:rPr lang="en-US" altLang="en-US" sz="2400"/>
              <a:t>  Claims Processing</a:t>
            </a:r>
          </a:p>
          <a:p>
            <a:pPr eaLnBrk="1" hangingPunct="1">
              <a:lnSpc>
                <a:spcPct val="80000"/>
              </a:lnSpc>
              <a:spcBef>
                <a:spcPct val="0"/>
              </a:spcBef>
            </a:pPr>
            <a:r>
              <a:rPr lang="en-US" altLang="en-US" sz="2400"/>
              <a:t>  Formulary Management</a:t>
            </a:r>
          </a:p>
          <a:p>
            <a:pPr eaLnBrk="1" hangingPunct="1">
              <a:lnSpc>
                <a:spcPct val="80000"/>
              </a:lnSpc>
              <a:spcBef>
                <a:spcPct val="0"/>
              </a:spcBef>
            </a:pPr>
            <a:r>
              <a:rPr lang="en-US" altLang="en-US" sz="2400"/>
              <a:t>  Rebate Contracting</a:t>
            </a:r>
          </a:p>
          <a:p>
            <a:pPr eaLnBrk="1" hangingPunct="1">
              <a:lnSpc>
                <a:spcPct val="80000"/>
              </a:lnSpc>
              <a:spcBef>
                <a:spcPct val="0"/>
              </a:spcBef>
            </a:pPr>
            <a:r>
              <a:rPr lang="en-US" altLang="en-US" sz="2400"/>
              <a:t>  Drug Utilization Review</a:t>
            </a:r>
          </a:p>
        </p:txBody>
      </p:sp>
      <p:sp>
        <p:nvSpPr>
          <p:cNvPr id="24581" name="TextBox 18"/>
          <p:cNvSpPr txBox="1">
            <a:spLocks noChangeArrowheads="1"/>
          </p:cNvSpPr>
          <p:nvPr/>
        </p:nvSpPr>
        <p:spPr bwMode="auto">
          <a:xfrm>
            <a:off x="4953000" y="1524000"/>
            <a:ext cx="3810000" cy="223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6213" indent="-176213"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lnSpc>
                <a:spcPct val="80000"/>
              </a:lnSpc>
              <a:spcBef>
                <a:spcPct val="0"/>
              </a:spcBef>
            </a:pPr>
            <a:r>
              <a:rPr lang="en-US" altLang="en-US" sz="2400"/>
              <a:t>Pharmacy Network Contracting </a:t>
            </a:r>
          </a:p>
          <a:p>
            <a:pPr eaLnBrk="1" hangingPunct="1">
              <a:lnSpc>
                <a:spcPct val="80000"/>
              </a:lnSpc>
              <a:spcBef>
                <a:spcPct val="0"/>
              </a:spcBef>
            </a:pPr>
            <a:r>
              <a:rPr lang="en-US" altLang="en-US" sz="2400"/>
              <a:t>Network Maintenance</a:t>
            </a:r>
          </a:p>
          <a:p>
            <a:pPr eaLnBrk="1" hangingPunct="1">
              <a:lnSpc>
                <a:spcPct val="80000"/>
              </a:lnSpc>
              <a:spcBef>
                <a:spcPct val="0"/>
              </a:spcBef>
            </a:pPr>
            <a:r>
              <a:rPr lang="en-US" altLang="en-US" sz="2400"/>
              <a:t>Customer Service</a:t>
            </a:r>
          </a:p>
          <a:p>
            <a:pPr eaLnBrk="1" hangingPunct="1">
              <a:lnSpc>
                <a:spcPct val="80000"/>
              </a:lnSpc>
              <a:spcBef>
                <a:spcPct val="0"/>
              </a:spcBef>
            </a:pPr>
            <a:r>
              <a:rPr lang="en-US" altLang="en-US" sz="2400"/>
              <a:t>Mail/Specialty pharmacy</a:t>
            </a:r>
          </a:p>
          <a:p>
            <a:pPr eaLnBrk="1" hangingPunct="1">
              <a:lnSpc>
                <a:spcPct val="80000"/>
              </a:lnSpc>
              <a:spcBef>
                <a:spcPct val="0"/>
              </a:spcBef>
            </a:pPr>
            <a:r>
              <a:rPr lang="en-US" altLang="en-US" sz="2400"/>
              <a:t>Utilization management</a:t>
            </a:r>
          </a:p>
          <a:p>
            <a:pPr eaLnBrk="1" hangingPunct="1">
              <a:spcBef>
                <a:spcPct val="0"/>
              </a:spcBef>
              <a:buFontTx/>
              <a:buNone/>
            </a:pPr>
            <a:endParaRPr lang="en-US" altLang="en-US" sz="2400">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Selected Pharmacy Benefit Managers</a:t>
            </a:r>
          </a:p>
        </p:txBody>
      </p:sp>
      <p:pic>
        <p:nvPicPr>
          <p:cNvPr id="2560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78425" y="4419600"/>
            <a:ext cx="2743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4"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3638" y="1730375"/>
            <a:ext cx="214312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2971800"/>
            <a:ext cx="190500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17" descr="CVSCaremark_Caremark">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r="21951" b="-2127"/>
          <a:stretch>
            <a:fillRect/>
          </a:stretch>
        </p:blipFill>
        <p:spPr bwMode="auto">
          <a:xfrm>
            <a:off x="3733800" y="1601788"/>
            <a:ext cx="16002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7" name="Picture 23" descr="Transforming_Pharmacy"/>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8200" y="4533900"/>
            <a:ext cx="30861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8" name="Picture 25" descr="logo"/>
          <p:cNvPicPr>
            <a:picLocks noChangeAspect="1" noChangeArrowheads="1"/>
          </p:cNvPicPr>
          <p:nvPr/>
        </p:nvPicPr>
        <p:blipFill>
          <a:blip r:embed="rId9">
            <a:extLst>
              <a:ext uri="{28A0092B-C50C-407E-A947-70E740481C1C}">
                <a14:useLocalDpi xmlns:a14="http://schemas.microsoft.com/office/drawing/2010/main" val="0"/>
              </a:ext>
            </a:extLst>
          </a:blip>
          <a:srcRect r="41313"/>
          <a:stretch>
            <a:fillRect/>
          </a:stretch>
        </p:blipFill>
        <p:spPr bwMode="auto">
          <a:xfrm>
            <a:off x="3200400" y="2825750"/>
            <a:ext cx="14478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9" name="Picture 27" descr="MedImpact_Logo_DFC"/>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29325" y="2971800"/>
            <a:ext cx="1905000"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0" name="Picture 1"/>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1262063" y="1481138"/>
            <a:ext cx="134620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idx="4294967295"/>
          </p:nvPr>
        </p:nvSpPr>
        <p:spPr>
          <a:xfrm>
            <a:off x="0" y="0"/>
            <a:ext cx="9144000" cy="762000"/>
          </a:xfrm>
        </p:spPr>
        <p:txBody>
          <a:bodyPr/>
          <a:lstStyle/>
          <a:p>
            <a:pPr eaLnBrk="1" hangingPunct="1"/>
            <a:r>
              <a:rPr lang="en-US" altLang="en-US" sz="4000" smtClean="0">
                <a:solidFill>
                  <a:schemeClr val="bg1"/>
                </a:solidFill>
              </a:rPr>
              <a:t>Strategies &amp; Tools for Quality Improvement</a:t>
            </a:r>
          </a:p>
        </p:txBody>
      </p:sp>
      <p:sp>
        <p:nvSpPr>
          <p:cNvPr id="26627" name="Rectangle 3"/>
          <p:cNvSpPr>
            <a:spLocks noGrp="1"/>
          </p:cNvSpPr>
          <p:nvPr>
            <p:ph type="body" idx="4294967295"/>
          </p:nvPr>
        </p:nvSpPr>
        <p:spPr>
          <a:xfrm>
            <a:off x="457200" y="1066800"/>
            <a:ext cx="8229600" cy="4449763"/>
          </a:xfrm>
        </p:spPr>
        <p:txBody>
          <a:bodyPr/>
          <a:lstStyle/>
          <a:p>
            <a:r>
              <a:rPr lang="en-US" altLang="en-US" smtClean="0"/>
              <a:t>Benchmarking</a:t>
            </a:r>
          </a:p>
          <a:p>
            <a:r>
              <a:rPr lang="en-US" altLang="en-US" smtClean="0"/>
              <a:t>Clinical practice guidelines</a:t>
            </a:r>
          </a:p>
          <a:p>
            <a:r>
              <a:rPr lang="en-US" altLang="en-US" smtClean="0"/>
              <a:t>Provider profiling</a:t>
            </a:r>
          </a:p>
          <a:p>
            <a:r>
              <a:rPr lang="en-US" altLang="en-US" smtClean="0"/>
              <a:t>Peer review</a:t>
            </a:r>
          </a:p>
          <a:p>
            <a:r>
              <a:rPr lang="en-US" altLang="en-US" smtClean="0"/>
              <a:t>Patient risk modeling and analysis</a:t>
            </a:r>
          </a:p>
          <a:p>
            <a:pPr algn="ctr">
              <a:buFontTx/>
              <a:buNone/>
            </a:pPr>
            <a:endParaRPr lang="en-US" altLang="en-US" sz="1000" b="1" smtClean="0"/>
          </a:p>
          <a:p>
            <a:pPr algn="ctr">
              <a:buFontTx/>
              <a:buNone/>
            </a:pPr>
            <a:r>
              <a:rPr lang="en-US" altLang="en-US" b="1" smtClean="0"/>
              <a:t>Assures a minimum acceptable level of care is obtained for patients by payors</a:t>
            </a:r>
          </a:p>
          <a:p>
            <a:pPr algn="ctr">
              <a:buFontTx/>
              <a:buNone/>
            </a:pPr>
            <a:r>
              <a:rPr lang="en-US" altLang="en-US" b="1" smtClean="0"/>
              <a:t>Attracts and retains better professionals.</a:t>
            </a:r>
          </a:p>
          <a:p>
            <a:pPr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Future of Distribution Systems</a:t>
            </a:r>
          </a:p>
        </p:txBody>
      </p:sp>
      <p:sp>
        <p:nvSpPr>
          <p:cNvPr id="27651" name="Rectangle 3"/>
          <p:cNvSpPr>
            <a:spLocks noGrp="1"/>
          </p:cNvSpPr>
          <p:nvPr>
            <p:ph type="body" idx="4294967295"/>
          </p:nvPr>
        </p:nvSpPr>
        <p:spPr>
          <a:xfrm>
            <a:off x="457200" y="1066800"/>
            <a:ext cx="8229600" cy="4449763"/>
          </a:xfrm>
        </p:spPr>
        <p:txBody>
          <a:bodyPr/>
          <a:lstStyle/>
          <a:p>
            <a:r>
              <a:rPr lang="en-US" altLang="en-US" smtClean="0"/>
              <a:t>Continued use of network pharmacies</a:t>
            </a:r>
          </a:p>
          <a:p>
            <a:r>
              <a:rPr lang="en-US" altLang="en-US" smtClean="0"/>
              <a:t>Increased use of integrated systems</a:t>
            </a:r>
          </a:p>
          <a:p>
            <a:r>
              <a:rPr lang="en-US" altLang="en-US" smtClean="0"/>
              <a:t>Integration of pharmacy data with medical data (hospital,  physician, laboratory) at the point-of-service (POS) level for improved outcomes</a:t>
            </a:r>
          </a:p>
          <a:p>
            <a:r>
              <a:rPr lang="en-US" altLang="en-US" smtClean="0"/>
              <a:t>Analysis of Data!!!!</a:t>
            </a:r>
          </a:p>
          <a:p>
            <a:pPr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                 </a:t>
            </a:r>
          </a:p>
        </p:txBody>
      </p:sp>
      <p:sp>
        <p:nvSpPr>
          <p:cNvPr id="28675" name="Content Placeholder 2"/>
          <p:cNvSpPr>
            <a:spLocks noGrp="1"/>
          </p:cNvSpPr>
          <p:nvPr>
            <p:ph idx="1"/>
          </p:nvPr>
        </p:nvSpPr>
        <p:spPr>
          <a:xfrm>
            <a:off x="280988" y="914400"/>
            <a:ext cx="8634412" cy="4953000"/>
          </a:xfrm>
        </p:spPr>
        <p:txBody>
          <a:bodyPr/>
          <a:lstStyle/>
          <a:p>
            <a:pPr marL="0" indent="0">
              <a:buFont typeface="Arial" charset="0"/>
              <a:buNone/>
            </a:pPr>
            <a:endParaRPr lang="en-US" altLang="en-US" smtClean="0"/>
          </a:p>
          <a:p>
            <a:pPr marL="0" indent="0">
              <a:buFont typeface="Arial" charset="0"/>
              <a:buNone/>
            </a:pPr>
            <a:endParaRPr lang="en-US" altLang="en-US" smtClean="0"/>
          </a:p>
          <a:p>
            <a:pPr marL="0" indent="0">
              <a:buFont typeface="Arial" charset="0"/>
              <a:buNone/>
            </a:pPr>
            <a:endParaRPr lang="en-US" altLang="en-US" smtClean="0"/>
          </a:p>
          <a:p>
            <a:pPr marL="0" indent="0">
              <a:buFont typeface="Arial" charset="0"/>
              <a:buNone/>
            </a:pPr>
            <a:endParaRPr lang="en-US" altLang="en-US" smtClean="0"/>
          </a:p>
          <a:p>
            <a:pPr marL="0" indent="0">
              <a:buFont typeface="Arial" charset="0"/>
              <a:buNone/>
            </a:pPr>
            <a:r>
              <a:rPr lang="en-US" altLang="en-US" smtClean="0"/>
              <a:t>		Opportunities in  Managed Care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Pharmacy Student Opportunities</a:t>
            </a:r>
          </a:p>
        </p:txBody>
      </p:sp>
      <p:sp>
        <p:nvSpPr>
          <p:cNvPr id="29699" name="Rectangle 3"/>
          <p:cNvSpPr>
            <a:spLocks noGrp="1"/>
          </p:cNvSpPr>
          <p:nvPr>
            <p:ph type="body" idx="4294967295"/>
          </p:nvPr>
        </p:nvSpPr>
        <p:spPr>
          <a:xfrm>
            <a:off x="457200" y="1066800"/>
            <a:ext cx="8229600" cy="4449763"/>
          </a:xfrm>
        </p:spPr>
        <p:txBody>
          <a:bodyPr/>
          <a:lstStyle/>
          <a:p>
            <a:r>
              <a:rPr lang="en-US" altLang="en-US" sz="2600" smtClean="0"/>
              <a:t>Internships</a:t>
            </a:r>
          </a:p>
          <a:p>
            <a:pPr lvl="1"/>
            <a:r>
              <a:rPr lang="en-US" altLang="en-US" sz="2000" smtClean="0"/>
              <a:t>Pre-graduation</a:t>
            </a:r>
          </a:p>
          <a:p>
            <a:pPr lvl="1"/>
            <a:r>
              <a:rPr lang="en-US" altLang="en-US" sz="2000" smtClean="0"/>
              <a:t>Project-based summer positions</a:t>
            </a:r>
          </a:p>
          <a:p>
            <a:pPr lvl="1"/>
            <a:r>
              <a:rPr lang="en-US" altLang="en-US" sz="2000" smtClean="0"/>
              <a:t>Varying length and locations</a:t>
            </a:r>
          </a:p>
          <a:p>
            <a:r>
              <a:rPr lang="en-US" altLang="en-US" sz="2600" smtClean="0"/>
              <a:t>Residencies</a:t>
            </a:r>
          </a:p>
          <a:p>
            <a:pPr lvl="1"/>
            <a:r>
              <a:rPr lang="en-US" altLang="en-US" sz="2000" smtClean="0"/>
              <a:t>One-year postgraduate training</a:t>
            </a:r>
          </a:p>
          <a:p>
            <a:pPr lvl="1"/>
            <a:r>
              <a:rPr lang="en-US" altLang="en-US" sz="2000" smtClean="0"/>
              <a:t>Development of advanced knowledge and skills distinct to the PBM environment</a:t>
            </a:r>
          </a:p>
          <a:p>
            <a:pPr lvl="1"/>
            <a:r>
              <a:rPr lang="en-US" altLang="en-US" sz="2000" smtClean="0"/>
              <a:t>Varying locations</a:t>
            </a:r>
          </a:p>
          <a:p>
            <a:pPr lvl="1"/>
            <a:r>
              <a:rPr lang="en-US" altLang="en-US" sz="2000" smtClean="0"/>
              <a:t>Over 70 residencies in 23 states listed at www.AMCP.org</a:t>
            </a:r>
          </a:p>
          <a:p>
            <a:pPr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idx="4294967295"/>
          </p:nvPr>
        </p:nvSpPr>
        <p:spPr>
          <a:xfrm>
            <a:off x="0" y="0"/>
            <a:ext cx="9144000" cy="762000"/>
          </a:xfrm>
        </p:spPr>
        <p:txBody>
          <a:bodyPr/>
          <a:lstStyle/>
          <a:p>
            <a:pPr eaLnBrk="1" hangingPunct="1"/>
            <a:r>
              <a:rPr lang="en-US" altLang="en-US" sz="2800" smtClean="0">
                <a:solidFill>
                  <a:schemeClr val="bg1"/>
                </a:solidFill>
              </a:rPr>
              <a:t>Pharmacist Opportunities can be viewed in 3 Categories:</a:t>
            </a:r>
          </a:p>
        </p:txBody>
      </p:sp>
      <p:sp>
        <p:nvSpPr>
          <p:cNvPr id="30723" name="Rectangle 3"/>
          <p:cNvSpPr>
            <a:spLocks noGrp="1"/>
          </p:cNvSpPr>
          <p:nvPr>
            <p:ph type="body" idx="4294967295"/>
          </p:nvPr>
        </p:nvSpPr>
        <p:spPr>
          <a:xfrm>
            <a:off x="457200" y="1066800"/>
            <a:ext cx="8229600" cy="4449763"/>
          </a:xfrm>
        </p:spPr>
        <p:txBody>
          <a:bodyPr/>
          <a:lstStyle/>
          <a:p>
            <a:r>
              <a:rPr lang="en-US" altLang="en-US" smtClean="0"/>
              <a:t>Clinical</a:t>
            </a:r>
          </a:p>
          <a:p>
            <a:r>
              <a:rPr lang="en-US" altLang="en-US" smtClean="0"/>
              <a:t>Operations</a:t>
            </a:r>
          </a:p>
          <a:p>
            <a:r>
              <a:rPr lang="en-US" altLang="en-US" smtClean="0"/>
              <a:t>Administration/Corporate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t>Introduction</a:t>
            </a:r>
          </a:p>
        </p:txBody>
      </p:sp>
      <p:sp>
        <p:nvSpPr>
          <p:cNvPr id="3" name="Content Placeholder 2"/>
          <p:cNvSpPr>
            <a:spLocks noGrp="1"/>
          </p:cNvSpPr>
          <p:nvPr>
            <p:ph idx="1"/>
          </p:nvPr>
        </p:nvSpPr>
        <p:spPr>
          <a:xfrm>
            <a:off x="280988" y="914400"/>
            <a:ext cx="8634412" cy="4953000"/>
          </a:xfrm>
        </p:spPr>
        <p:txBody>
          <a:bodyPr/>
          <a:lstStyle/>
          <a:p>
            <a:pPr marL="0" indent="0">
              <a:buFont typeface="Arial" charset="0"/>
              <a:buNone/>
              <a:defRPr/>
            </a:pPr>
            <a:r>
              <a:rPr lang="en-US" dirty="0" smtClean="0"/>
              <a:t>Craig N DiNapoli, BS, RPh</a:t>
            </a:r>
          </a:p>
          <a:p>
            <a:pPr lvl="1">
              <a:defRPr/>
            </a:pPr>
            <a:r>
              <a:rPr lang="en-US" dirty="0" smtClean="0"/>
              <a:t>St Johns College of Pharmacy, 1989</a:t>
            </a:r>
          </a:p>
          <a:p>
            <a:pPr lvl="1">
              <a:defRPr/>
            </a:pPr>
            <a:r>
              <a:rPr lang="en-US" dirty="0" smtClean="0"/>
              <a:t>Senior Director, Preferred Provider Network</a:t>
            </a:r>
          </a:p>
          <a:p>
            <a:pPr lvl="1">
              <a:defRPr/>
            </a:pPr>
            <a:r>
              <a:rPr lang="en-US" dirty="0" smtClean="0"/>
              <a:t>Innovatix, LLC</a:t>
            </a:r>
          </a:p>
          <a:p>
            <a:pPr lvl="1">
              <a:defRPr/>
            </a:pPr>
            <a:r>
              <a:rPr lang="en-US" dirty="0" smtClean="0">
                <a:hlinkClick r:id="rId3"/>
              </a:rPr>
              <a:t>Cdinapoli@innovatix.com</a:t>
            </a:r>
            <a:endParaRPr lang="en-US" dirty="0" smtClean="0"/>
          </a:p>
          <a:p>
            <a:pPr lvl="1">
              <a:defRPr/>
            </a:pPr>
            <a:r>
              <a:rPr lang="en-US" dirty="0" smtClean="0"/>
              <a:t>212-901-1392</a:t>
            </a:r>
          </a:p>
          <a:p>
            <a:pPr>
              <a:defRPr/>
            </a:pPr>
            <a:r>
              <a:rPr lang="en-US" dirty="0" smtClean="0"/>
              <a:t>Background</a:t>
            </a:r>
          </a:p>
          <a:p>
            <a:pPr lvl="1">
              <a:defRPr/>
            </a:pPr>
            <a:r>
              <a:rPr lang="en-US" dirty="0" smtClean="0"/>
              <a:t>MC, Hospital, Consultant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Pharmacist Opportunities</a:t>
            </a:r>
          </a:p>
        </p:txBody>
      </p:sp>
      <p:sp>
        <p:nvSpPr>
          <p:cNvPr id="31747" name="Rectangle 3"/>
          <p:cNvSpPr>
            <a:spLocks noGrp="1"/>
          </p:cNvSpPr>
          <p:nvPr>
            <p:ph type="body" idx="4294967295"/>
          </p:nvPr>
        </p:nvSpPr>
        <p:spPr>
          <a:xfrm>
            <a:off x="457200" y="762000"/>
            <a:ext cx="8229600" cy="4449763"/>
          </a:xfrm>
        </p:spPr>
        <p:txBody>
          <a:bodyPr/>
          <a:lstStyle/>
          <a:p>
            <a:pPr eaLnBrk="1" hangingPunct="1">
              <a:buFont typeface="Arial" charset="0"/>
              <a:buNone/>
            </a:pPr>
            <a:r>
              <a:rPr lang="en-US" altLang="en-US" smtClean="0"/>
              <a:t>Clinical – Benefit Design</a:t>
            </a:r>
          </a:p>
          <a:p>
            <a:r>
              <a:rPr lang="en-US" altLang="en-US" sz="2600" smtClean="0"/>
              <a:t>Channel management/patient management</a:t>
            </a:r>
          </a:p>
          <a:p>
            <a:pPr lvl="1"/>
            <a:r>
              <a:rPr lang="en-US" altLang="en-US" sz="2200" smtClean="0"/>
              <a:t>Retail</a:t>
            </a:r>
          </a:p>
          <a:p>
            <a:pPr lvl="2"/>
            <a:r>
              <a:rPr lang="en-US" altLang="en-US" sz="2100" smtClean="0"/>
              <a:t>Acute and maintenance use medication</a:t>
            </a:r>
          </a:p>
          <a:p>
            <a:pPr lvl="2"/>
            <a:r>
              <a:rPr lang="en-US" altLang="en-US" sz="2100" smtClean="0"/>
              <a:t>Smaller day supply e.g. 30 days</a:t>
            </a:r>
          </a:p>
          <a:p>
            <a:pPr lvl="1"/>
            <a:r>
              <a:rPr lang="en-US" altLang="en-US" sz="2200" smtClean="0"/>
              <a:t>Mail</a:t>
            </a:r>
          </a:p>
          <a:p>
            <a:pPr lvl="2"/>
            <a:r>
              <a:rPr lang="en-US" altLang="en-US" sz="2100" smtClean="0"/>
              <a:t>Maintenance medication</a:t>
            </a:r>
          </a:p>
          <a:p>
            <a:pPr lvl="2"/>
            <a:r>
              <a:rPr lang="en-US" altLang="en-US" sz="2100" smtClean="0"/>
              <a:t>Chronic conditions</a:t>
            </a:r>
          </a:p>
          <a:p>
            <a:pPr lvl="2"/>
            <a:r>
              <a:rPr lang="en-US" altLang="en-US" sz="2100" smtClean="0"/>
              <a:t>Larger day supply e.g. 90 days</a:t>
            </a:r>
          </a:p>
          <a:p>
            <a:pPr lvl="1"/>
            <a:r>
              <a:rPr lang="en-US" altLang="en-US" sz="2200" smtClean="0"/>
              <a:t>Specialty</a:t>
            </a:r>
          </a:p>
          <a:p>
            <a:pPr lvl="2"/>
            <a:r>
              <a:rPr lang="en-US" altLang="en-US" sz="2100" smtClean="0"/>
              <a:t>Medications that are high cost with complex dosing requirements</a:t>
            </a:r>
          </a:p>
          <a:p>
            <a:pPr lvl="2"/>
            <a:r>
              <a:rPr lang="en-US" altLang="en-US" sz="2100" smtClean="0"/>
              <a:t>Variations in day supply</a:t>
            </a:r>
            <a:endParaRPr lang="en-US" alt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Pharmacist Opportunities</a:t>
            </a:r>
          </a:p>
        </p:txBody>
      </p:sp>
      <p:sp>
        <p:nvSpPr>
          <p:cNvPr id="32771" name="Rectangle 3"/>
          <p:cNvSpPr>
            <a:spLocks noGrp="1"/>
          </p:cNvSpPr>
          <p:nvPr>
            <p:ph type="body" idx="4294967295"/>
          </p:nvPr>
        </p:nvSpPr>
        <p:spPr>
          <a:xfrm>
            <a:off x="457200" y="1066800"/>
            <a:ext cx="8229600" cy="4449763"/>
          </a:xfrm>
        </p:spPr>
        <p:txBody>
          <a:bodyPr/>
          <a:lstStyle/>
          <a:p>
            <a:pPr eaLnBrk="1" hangingPunct="1">
              <a:buFont typeface="Arial" charset="0"/>
              <a:buNone/>
            </a:pPr>
            <a:r>
              <a:rPr lang="en-US" altLang="en-US" smtClean="0"/>
              <a:t>Clinical – Formulary </a:t>
            </a:r>
          </a:p>
          <a:p>
            <a:r>
              <a:rPr lang="en-US" altLang="en-US" sz="2600" smtClean="0"/>
              <a:t>Formulary Management</a:t>
            </a:r>
          </a:p>
          <a:p>
            <a:pPr>
              <a:lnSpc>
                <a:spcPct val="80000"/>
              </a:lnSpc>
            </a:pPr>
            <a:r>
              <a:rPr lang="en-US" altLang="en-US" sz="2600" smtClean="0">
                <a:solidFill>
                  <a:srgbClr val="000000"/>
                </a:solidFill>
                <a:cs typeface="Times New Roman" pitchFamily="18" charset="0"/>
              </a:rPr>
              <a:t>Pharmacy &amp; Therapeutics Committee (P&amp;T)</a:t>
            </a:r>
            <a:endParaRPr lang="en-US" altLang="en-US" smtClean="0">
              <a:solidFill>
                <a:srgbClr val="000000"/>
              </a:solidFill>
            </a:endParaRPr>
          </a:p>
          <a:p>
            <a:pPr lvl="1"/>
            <a:r>
              <a:rPr lang="en-US" altLang="en-US" sz="2400" smtClean="0">
                <a:solidFill>
                  <a:srgbClr val="000000"/>
                </a:solidFill>
              </a:rPr>
              <a:t>Usually comprised of physicians and pharmacists</a:t>
            </a:r>
          </a:p>
          <a:p>
            <a:pPr lvl="1"/>
            <a:r>
              <a:rPr lang="en-US" altLang="en-US" sz="2400" smtClean="0">
                <a:solidFill>
                  <a:srgbClr val="000000"/>
                </a:solidFill>
              </a:rPr>
              <a:t>Responsible for clinical composition of formularies</a:t>
            </a:r>
          </a:p>
          <a:p>
            <a:pPr lvl="1"/>
            <a:r>
              <a:rPr lang="en-US" altLang="en-US" sz="2400" smtClean="0">
                <a:solidFill>
                  <a:srgbClr val="000000"/>
                </a:solidFill>
              </a:rPr>
              <a:t>Also involved with:</a:t>
            </a:r>
          </a:p>
          <a:p>
            <a:pPr lvl="2"/>
            <a:r>
              <a:rPr lang="en-US" altLang="en-US" smtClean="0">
                <a:solidFill>
                  <a:srgbClr val="000000"/>
                </a:solidFill>
              </a:rPr>
              <a:t>Developing and maintaining coverage criteria </a:t>
            </a:r>
          </a:p>
          <a:p>
            <a:pPr lvl="2"/>
            <a:r>
              <a:rPr lang="en-US" altLang="en-US" smtClean="0">
                <a:solidFill>
                  <a:srgbClr val="000000"/>
                </a:solidFill>
              </a:rPr>
              <a:t>Reviewing and approving the </a:t>
            </a:r>
            <a:r>
              <a:rPr lang="en-US" altLang="en-US" b="1" smtClean="0">
                <a:solidFill>
                  <a:srgbClr val="000000"/>
                </a:solidFill>
              </a:rPr>
              <a:t>clinical basis</a:t>
            </a:r>
            <a:r>
              <a:rPr lang="en-US" altLang="en-US" smtClean="0">
                <a:solidFill>
                  <a:srgbClr val="000000"/>
                </a:solidFill>
              </a:rPr>
              <a:t> for the components of individual programs and services designed </a:t>
            </a:r>
            <a:r>
              <a:rPr lang="en-US" altLang="en-US" b="1" smtClean="0">
                <a:solidFill>
                  <a:srgbClr val="000000"/>
                </a:solidFill>
              </a:rPr>
              <a:t>to affect drug utilization</a:t>
            </a:r>
            <a:r>
              <a:rPr lang="en-US" altLang="en-US" smtClean="0">
                <a:solidFill>
                  <a:srgbClr val="000000"/>
                </a:solidFill>
              </a:rPr>
              <a:t> (e.g. prior authorization, step therapy)</a:t>
            </a:r>
          </a:p>
          <a:p>
            <a:endParaRPr lang="en-US" altLang="en-US" sz="2600" smtClean="0"/>
          </a:p>
          <a:p>
            <a:endParaRPr lang="en-US" altLang="en-US" sz="2600" smtClean="0"/>
          </a:p>
          <a:p>
            <a:pPr lvl="1"/>
            <a:r>
              <a:rPr lang="en-US" altLang="en-US" sz="2400" smtClean="0"/>
              <a:t>Formulary or Preferred l</a:t>
            </a:r>
            <a:r>
              <a:rPr lang="en-US" altLang="en-US" sz="2400" smtClean="0">
                <a:cs typeface="Times New Roman" pitchFamily="18" charset="0"/>
              </a:rPr>
              <a:t>ist of drugs created to provide treatment options for a wide variety of diseases and conditions in the outpatient setting</a:t>
            </a:r>
          </a:p>
          <a:p>
            <a:pPr lvl="1"/>
            <a:r>
              <a:rPr lang="en-US" altLang="en-US" sz="2400" smtClean="0">
                <a:cs typeface="Times New Roman" pitchFamily="18" charset="0"/>
              </a:rPr>
              <a:t>Tool to save plan sponsors and members money through the promotion of generics and preferred brand medications</a:t>
            </a:r>
          </a:p>
          <a:p>
            <a:pPr lvl="1"/>
            <a:r>
              <a:rPr lang="en-US" altLang="en-US" sz="2400" smtClean="0">
                <a:cs typeface="Times New Roman" pitchFamily="18" charset="0"/>
              </a:rPr>
              <a:t>Clinical input provided by Pharmacy &amp; Therapeutics Committee (P&amp;T)</a:t>
            </a:r>
            <a:endParaRPr lang="en-US" altLang="en-US" sz="2400" smtClean="0"/>
          </a:p>
          <a:p>
            <a:pPr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Pharmacist Opportunities</a:t>
            </a:r>
          </a:p>
        </p:txBody>
      </p:sp>
      <p:sp>
        <p:nvSpPr>
          <p:cNvPr id="33795" name="Rectangle 3"/>
          <p:cNvSpPr>
            <a:spLocks noGrp="1"/>
          </p:cNvSpPr>
          <p:nvPr>
            <p:ph type="body" idx="4294967295"/>
          </p:nvPr>
        </p:nvSpPr>
        <p:spPr>
          <a:xfrm>
            <a:off x="457200" y="1066800"/>
            <a:ext cx="8229600" cy="4449763"/>
          </a:xfrm>
        </p:spPr>
        <p:txBody>
          <a:bodyPr/>
          <a:lstStyle/>
          <a:p>
            <a:pPr eaLnBrk="1" hangingPunct="1">
              <a:buFont typeface="Arial" charset="0"/>
              <a:buNone/>
            </a:pPr>
            <a:r>
              <a:rPr lang="en-US" altLang="en-US" smtClean="0"/>
              <a:t>Clinical – P&amp;T</a:t>
            </a:r>
          </a:p>
          <a:p>
            <a:r>
              <a:rPr lang="en-US" altLang="en-US" sz="2600" smtClean="0"/>
              <a:t>Clinical content decisions based on:</a:t>
            </a:r>
          </a:p>
          <a:p>
            <a:pPr lvl="1"/>
            <a:r>
              <a:rPr lang="en-US" altLang="en-US" sz="2400" smtClean="0"/>
              <a:t>Efficacy			</a:t>
            </a:r>
          </a:p>
          <a:p>
            <a:pPr lvl="1"/>
            <a:r>
              <a:rPr lang="en-US" altLang="en-US" sz="2400" smtClean="0"/>
              <a:t>Safety</a:t>
            </a:r>
          </a:p>
          <a:p>
            <a:pPr lvl="1"/>
            <a:r>
              <a:rPr lang="en-US" altLang="en-US" sz="2400" smtClean="0"/>
              <a:t>Off Label Uses</a:t>
            </a:r>
          </a:p>
          <a:p>
            <a:pPr lvl="1"/>
            <a:r>
              <a:rPr lang="en-US" altLang="en-US" sz="2400" smtClean="0"/>
              <a:t>Pharmacokinetics</a:t>
            </a:r>
          </a:p>
          <a:p>
            <a:pPr lvl="1"/>
            <a:r>
              <a:rPr lang="en-US" altLang="en-US" sz="2400" smtClean="0"/>
              <a:t>Role in therapy</a:t>
            </a:r>
          </a:p>
          <a:p>
            <a:pPr lvl="1"/>
            <a:r>
              <a:rPr lang="en-US" altLang="en-US" sz="2400" smtClean="0"/>
              <a:t>Indications</a:t>
            </a:r>
          </a:p>
          <a:p>
            <a:pPr lvl="1"/>
            <a:r>
              <a:rPr lang="en-US" altLang="en-US" sz="2400" smtClean="0"/>
              <a:t>Outcomes/Effectiveness Research</a:t>
            </a:r>
          </a:p>
          <a:p>
            <a:pPr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Pharmacist Opportunities</a:t>
            </a:r>
          </a:p>
        </p:txBody>
      </p:sp>
      <p:sp>
        <p:nvSpPr>
          <p:cNvPr id="34819" name="Rectangle 3"/>
          <p:cNvSpPr>
            <a:spLocks noGrp="1"/>
          </p:cNvSpPr>
          <p:nvPr>
            <p:ph type="body" idx="4294967295"/>
          </p:nvPr>
        </p:nvSpPr>
        <p:spPr>
          <a:xfrm>
            <a:off x="457200" y="1066800"/>
            <a:ext cx="8229600" cy="4449763"/>
          </a:xfrm>
        </p:spPr>
        <p:txBody>
          <a:bodyPr/>
          <a:lstStyle/>
          <a:p>
            <a:pPr eaLnBrk="1" hangingPunct="1">
              <a:buFont typeface="Arial" charset="0"/>
              <a:buNone/>
            </a:pPr>
            <a:r>
              <a:rPr lang="en-US" altLang="en-US" smtClean="0"/>
              <a:t>Operations</a:t>
            </a:r>
          </a:p>
          <a:p>
            <a:r>
              <a:rPr lang="en-US" altLang="en-US" sz="2600" smtClean="0"/>
              <a:t>Call center pharmacists and Management</a:t>
            </a:r>
          </a:p>
          <a:p>
            <a:pPr lvl="1"/>
            <a:r>
              <a:rPr lang="en-US" altLang="en-US" sz="2400" smtClean="0"/>
              <a:t>Respond to member, provider and pharmacy questions/concerns regarding drug therapy</a:t>
            </a:r>
          </a:p>
          <a:p>
            <a:r>
              <a:rPr lang="en-US" altLang="en-US" sz="2600" smtClean="0"/>
              <a:t>Mail service pharmacists and Management</a:t>
            </a:r>
          </a:p>
          <a:p>
            <a:pPr lvl="1"/>
            <a:r>
              <a:rPr lang="en-US" altLang="en-US" sz="2400" smtClean="0"/>
              <a:t>Process prescriptions mailed in by plan participants</a:t>
            </a:r>
          </a:p>
          <a:p>
            <a:pPr lvl="1"/>
            <a:r>
              <a:rPr lang="en-US" altLang="en-US" sz="2400" smtClean="0"/>
              <a:t>Perform DUR and other utilization management programs</a:t>
            </a:r>
          </a:p>
          <a:p>
            <a:pPr lvl="1"/>
            <a:r>
              <a:rPr lang="en-US" altLang="en-US" sz="2400" smtClean="0"/>
              <a:t>Fill prescriptions</a:t>
            </a:r>
          </a:p>
          <a:p>
            <a:pPr lvl="1"/>
            <a:r>
              <a:rPr lang="en-US" altLang="en-US" sz="2400" smtClean="0"/>
              <a:t>Logistics/operations</a:t>
            </a:r>
          </a:p>
          <a:p>
            <a:pPr lvl="1"/>
            <a:r>
              <a:rPr lang="en-US" altLang="en-US" sz="2400" smtClean="0"/>
              <a:t>Workflow, inventory, and personnel management</a:t>
            </a:r>
          </a:p>
          <a:p>
            <a:pPr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Pharmacist Opportunities</a:t>
            </a:r>
          </a:p>
        </p:txBody>
      </p:sp>
      <p:sp>
        <p:nvSpPr>
          <p:cNvPr id="35843" name="Rectangle 3"/>
          <p:cNvSpPr>
            <a:spLocks noGrp="1"/>
          </p:cNvSpPr>
          <p:nvPr>
            <p:ph type="body" idx="4294967295"/>
          </p:nvPr>
        </p:nvSpPr>
        <p:spPr>
          <a:xfrm>
            <a:off x="457200" y="1066800"/>
            <a:ext cx="8229600" cy="4449763"/>
          </a:xfrm>
        </p:spPr>
        <p:txBody>
          <a:bodyPr/>
          <a:lstStyle/>
          <a:p>
            <a:pPr eaLnBrk="1" hangingPunct="1">
              <a:buFont typeface="Arial" charset="0"/>
              <a:buNone/>
            </a:pPr>
            <a:r>
              <a:rPr lang="en-US" altLang="en-US" smtClean="0"/>
              <a:t>Corporate</a:t>
            </a:r>
          </a:p>
          <a:p>
            <a:r>
              <a:rPr lang="en-US" altLang="en-US" sz="2400" u="sng" smtClean="0"/>
              <a:t>Account management</a:t>
            </a:r>
            <a:r>
              <a:rPr lang="en-US" altLang="en-US" sz="2400" smtClean="0"/>
              <a:t> – consultative, day-to-day management of clinical offerings to client base</a:t>
            </a:r>
          </a:p>
          <a:p>
            <a:r>
              <a:rPr lang="en-US" altLang="en-US" sz="2400" u="sng" smtClean="0"/>
              <a:t>Clinical program development</a:t>
            </a:r>
            <a:r>
              <a:rPr lang="en-US" altLang="en-US" sz="2400" smtClean="0"/>
              <a:t> – create and manage utilization management programs before they are implemented and managed by pharmacists</a:t>
            </a:r>
          </a:p>
          <a:p>
            <a:r>
              <a:rPr lang="en-US" altLang="en-US" sz="2400" u="sng" smtClean="0"/>
              <a:t>Drug Information</a:t>
            </a:r>
            <a:r>
              <a:rPr lang="en-US" altLang="en-US" sz="2400" smtClean="0"/>
              <a:t> – provide internal and external customers with pertinent drug data</a:t>
            </a:r>
          </a:p>
          <a:p>
            <a:r>
              <a:rPr lang="en-US" altLang="en-US" sz="2400" u="sng" smtClean="0"/>
              <a:t>Rebate Management</a:t>
            </a:r>
            <a:r>
              <a:rPr lang="en-US" altLang="en-US" sz="2400" smtClean="0"/>
              <a:t> – contracting with manufacturers</a:t>
            </a:r>
          </a:p>
          <a:p>
            <a:r>
              <a:rPr lang="en-US" altLang="en-US" sz="2400" u="sng" smtClean="0"/>
              <a:t>Network Management</a:t>
            </a:r>
            <a:r>
              <a:rPr lang="en-US" altLang="en-US" sz="2400" smtClean="0"/>
              <a:t> – support network design and contracting</a:t>
            </a:r>
          </a:p>
          <a:p>
            <a:pPr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Pharmacist Opportunities</a:t>
            </a:r>
          </a:p>
        </p:txBody>
      </p:sp>
      <p:sp>
        <p:nvSpPr>
          <p:cNvPr id="36867" name="Rectangle 3"/>
          <p:cNvSpPr>
            <a:spLocks noGrp="1"/>
          </p:cNvSpPr>
          <p:nvPr>
            <p:ph type="body" idx="4294967295"/>
          </p:nvPr>
        </p:nvSpPr>
        <p:spPr>
          <a:xfrm>
            <a:off x="457200" y="914400"/>
            <a:ext cx="8229600" cy="4449763"/>
          </a:xfrm>
        </p:spPr>
        <p:txBody>
          <a:bodyPr/>
          <a:lstStyle/>
          <a:p>
            <a:pPr eaLnBrk="1" hangingPunct="1">
              <a:buFont typeface="Arial" charset="0"/>
              <a:buNone/>
            </a:pPr>
            <a:r>
              <a:rPr lang="en-US" altLang="en-US" smtClean="0"/>
              <a:t>Corporate/Administrative</a:t>
            </a:r>
          </a:p>
          <a:p>
            <a:r>
              <a:rPr lang="en-US" altLang="en-US" sz="2400" u="sng" smtClean="0"/>
              <a:t>Specialty Products</a:t>
            </a:r>
            <a:r>
              <a:rPr lang="en-US" altLang="en-US" sz="2400" smtClean="0"/>
              <a:t> – management of high cost, high touch product offering</a:t>
            </a:r>
          </a:p>
          <a:p>
            <a:r>
              <a:rPr lang="en-US" altLang="en-US" sz="2400" u="sng" smtClean="0"/>
              <a:t>Informatics</a:t>
            </a:r>
            <a:r>
              <a:rPr lang="en-US" altLang="en-US" sz="2400" smtClean="0"/>
              <a:t> – support client reporting and complex database analysis</a:t>
            </a:r>
          </a:p>
          <a:p>
            <a:r>
              <a:rPr lang="en-US" altLang="en-US" sz="2400" u="sng" smtClean="0"/>
              <a:t>Product development</a:t>
            </a:r>
            <a:r>
              <a:rPr lang="en-US" altLang="en-US" sz="2400" smtClean="0"/>
              <a:t> – ongoing support to variety of client offerings, both internally and externally</a:t>
            </a:r>
          </a:p>
          <a:p>
            <a:r>
              <a:rPr lang="en-US" altLang="en-US" sz="2400" u="sng" smtClean="0"/>
              <a:t>Marketing</a:t>
            </a:r>
            <a:r>
              <a:rPr lang="en-US" altLang="en-US" sz="2400" smtClean="0"/>
              <a:t> – support corporate initiatives to promote the organization</a:t>
            </a:r>
          </a:p>
          <a:p>
            <a:r>
              <a:rPr lang="en-US" altLang="en-US" sz="2400" u="sng" smtClean="0"/>
              <a:t>Outcomes</a:t>
            </a:r>
            <a:r>
              <a:rPr lang="en-US" altLang="en-US" sz="2400" smtClean="0"/>
              <a:t> – support pharmacoeconomic analysis</a:t>
            </a:r>
          </a:p>
          <a:p>
            <a:r>
              <a:rPr lang="en-US" altLang="en-US" sz="2400" u="sng" smtClean="0"/>
              <a:t>Regulatory/Compliance </a:t>
            </a:r>
            <a:r>
              <a:rPr lang="en-US" altLang="en-US" sz="2400" smtClean="0"/>
              <a:t> – support  PBM in regulatory      affairs and compliance aspects</a:t>
            </a:r>
          </a:p>
          <a:p>
            <a:pPr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Advancement Opportunities</a:t>
            </a:r>
          </a:p>
        </p:txBody>
      </p:sp>
      <p:sp>
        <p:nvSpPr>
          <p:cNvPr id="4" name="Rectangle 3"/>
          <p:cNvSpPr txBox="1">
            <a:spLocks noChangeArrowheads="1"/>
          </p:cNvSpPr>
          <p:nvPr/>
        </p:nvSpPr>
        <p:spPr>
          <a:xfrm>
            <a:off x="533400" y="1447800"/>
            <a:ext cx="3492500" cy="3236913"/>
          </a:xfrm>
          <a:prstGeom prst="rect">
            <a:avLst/>
          </a:prstGeom>
        </p:spPr>
        <p:txBody>
          <a:bodyPr/>
          <a:lstStyle/>
          <a:p>
            <a:pPr marL="342900" indent="-342900">
              <a:spcBef>
                <a:spcPct val="20000"/>
              </a:spcBef>
              <a:buFont typeface="Wingdings" pitchFamily="2" charset="2"/>
              <a:buNone/>
              <a:defRPr/>
            </a:pPr>
            <a:r>
              <a:rPr lang="en-US" sz="2700" dirty="0">
                <a:latin typeface="+mn-lt"/>
              </a:rPr>
              <a:t>Opportunities:</a:t>
            </a:r>
          </a:p>
          <a:p>
            <a:pPr marL="342900" indent="-342900">
              <a:spcBef>
                <a:spcPct val="20000"/>
              </a:spcBef>
              <a:buFont typeface="Arial" pitchFamily="34" charset="0"/>
              <a:buChar char="•"/>
              <a:defRPr/>
            </a:pPr>
            <a:r>
              <a:rPr lang="en-US" dirty="0">
                <a:latin typeface="+mn-lt"/>
              </a:rPr>
              <a:t>Supervisory</a:t>
            </a:r>
          </a:p>
          <a:p>
            <a:pPr marL="342900" indent="-342900">
              <a:spcBef>
                <a:spcPct val="20000"/>
              </a:spcBef>
              <a:buFont typeface="Arial" pitchFamily="34" charset="0"/>
              <a:buChar char="•"/>
              <a:defRPr/>
            </a:pPr>
            <a:r>
              <a:rPr lang="en-US" dirty="0">
                <a:latin typeface="+mn-lt"/>
              </a:rPr>
              <a:t>Managerial</a:t>
            </a:r>
          </a:p>
          <a:p>
            <a:pPr marL="342900" indent="-342900">
              <a:spcBef>
                <a:spcPct val="20000"/>
              </a:spcBef>
              <a:buFont typeface="Arial" pitchFamily="34" charset="0"/>
              <a:buChar char="•"/>
              <a:defRPr/>
            </a:pPr>
            <a:r>
              <a:rPr lang="en-US" dirty="0">
                <a:latin typeface="+mn-lt"/>
              </a:rPr>
              <a:t>Director</a:t>
            </a:r>
          </a:p>
          <a:p>
            <a:pPr marL="342900" indent="-342900">
              <a:spcBef>
                <a:spcPct val="20000"/>
              </a:spcBef>
              <a:buFont typeface="Arial" pitchFamily="34" charset="0"/>
              <a:buChar char="•"/>
              <a:defRPr/>
            </a:pPr>
            <a:r>
              <a:rPr lang="en-US" dirty="0">
                <a:latin typeface="+mn-lt"/>
              </a:rPr>
              <a:t>Vice president</a:t>
            </a:r>
          </a:p>
          <a:p>
            <a:pPr marL="342900" indent="-342900">
              <a:spcBef>
                <a:spcPct val="20000"/>
              </a:spcBef>
              <a:buFont typeface="Arial" pitchFamily="34" charset="0"/>
              <a:buChar char="•"/>
              <a:defRPr/>
            </a:pPr>
            <a:r>
              <a:rPr lang="en-US" dirty="0">
                <a:latin typeface="+mn-lt"/>
              </a:rPr>
              <a:t>President</a:t>
            </a:r>
          </a:p>
          <a:p>
            <a:pPr marL="342900" indent="-342900">
              <a:spcBef>
                <a:spcPct val="20000"/>
              </a:spcBef>
              <a:buFont typeface="Arial" charset="0"/>
              <a:buChar char="•"/>
              <a:defRPr/>
            </a:pPr>
            <a:endParaRPr lang="en-US" sz="2700" dirty="0">
              <a:latin typeface="+mn-lt"/>
            </a:endParaRPr>
          </a:p>
        </p:txBody>
      </p:sp>
      <p:sp>
        <p:nvSpPr>
          <p:cNvPr id="5" name="Rectangle 4"/>
          <p:cNvSpPr>
            <a:spLocks noChangeArrowheads="1"/>
          </p:cNvSpPr>
          <p:nvPr/>
        </p:nvSpPr>
        <p:spPr bwMode="auto">
          <a:xfrm>
            <a:off x="4267200" y="1182688"/>
            <a:ext cx="4421188" cy="4684712"/>
          </a:xfrm>
          <a:prstGeom prst="rect">
            <a:avLst/>
          </a:prstGeom>
          <a:noFill/>
          <a:ln w="9525">
            <a:noFill/>
            <a:miter lim="800000"/>
            <a:headEnd/>
            <a:tailEnd/>
          </a:ln>
        </p:spPr>
        <p:txBody>
          <a:bodyPr/>
          <a:lstStyle/>
          <a:p>
            <a:pPr marL="342900" indent="-342900">
              <a:spcBef>
                <a:spcPct val="20000"/>
              </a:spcBef>
              <a:buClr>
                <a:schemeClr val="tx2"/>
              </a:buClr>
              <a:buSzPct val="70000"/>
              <a:buFont typeface="Wingdings" pitchFamily="2" charset="2"/>
              <a:buNone/>
              <a:defRPr/>
            </a:pPr>
            <a:r>
              <a:rPr lang="en-US" sz="2700" dirty="0">
                <a:latin typeface="+mj-lt"/>
              </a:rPr>
              <a:t>Areas of the PBM:</a:t>
            </a:r>
          </a:p>
          <a:p>
            <a:pPr marL="342900" indent="-342900">
              <a:spcBef>
                <a:spcPct val="20000"/>
              </a:spcBef>
              <a:buFont typeface="Arial" pitchFamily="34" charset="0"/>
              <a:buChar char="•"/>
              <a:defRPr/>
            </a:pPr>
            <a:r>
              <a:rPr lang="en-US" dirty="0">
                <a:latin typeface="+mj-lt"/>
              </a:rPr>
              <a:t>Retail services</a:t>
            </a:r>
          </a:p>
          <a:p>
            <a:pPr marL="342900" indent="-342900">
              <a:spcBef>
                <a:spcPct val="20000"/>
              </a:spcBef>
              <a:buFont typeface="Arial" pitchFamily="34" charset="0"/>
              <a:buChar char="•"/>
              <a:defRPr/>
            </a:pPr>
            <a:r>
              <a:rPr lang="en-US" dirty="0">
                <a:latin typeface="+mj-lt"/>
              </a:rPr>
              <a:t>Specialty pharmacy</a:t>
            </a:r>
          </a:p>
          <a:p>
            <a:pPr marL="342900" indent="-342900">
              <a:spcBef>
                <a:spcPct val="20000"/>
              </a:spcBef>
              <a:buFont typeface="Arial" pitchFamily="34" charset="0"/>
              <a:buChar char="•"/>
              <a:defRPr/>
            </a:pPr>
            <a:r>
              <a:rPr lang="en-US" dirty="0">
                <a:latin typeface="+mj-lt"/>
              </a:rPr>
              <a:t>Mail pharmacy</a:t>
            </a:r>
          </a:p>
          <a:p>
            <a:pPr marL="342900" indent="-342900">
              <a:spcBef>
                <a:spcPct val="20000"/>
              </a:spcBef>
              <a:buFont typeface="Arial" pitchFamily="34" charset="0"/>
              <a:buChar char="•"/>
              <a:defRPr/>
            </a:pPr>
            <a:r>
              <a:rPr lang="en-US" dirty="0">
                <a:latin typeface="+mj-lt"/>
              </a:rPr>
              <a:t>Therapy/disease management</a:t>
            </a:r>
          </a:p>
          <a:p>
            <a:pPr marL="342900" indent="-342900">
              <a:spcBef>
                <a:spcPct val="20000"/>
              </a:spcBef>
              <a:buFont typeface="Arial" pitchFamily="34" charset="0"/>
              <a:buChar char="•"/>
              <a:defRPr/>
            </a:pPr>
            <a:r>
              <a:rPr lang="en-US" dirty="0">
                <a:latin typeface="+mj-lt"/>
              </a:rPr>
              <a:t>Marketing</a:t>
            </a:r>
          </a:p>
          <a:p>
            <a:pPr marL="342900" indent="-342900">
              <a:spcBef>
                <a:spcPct val="20000"/>
              </a:spcBef>
              <a:buFont typeface="Arial" pitchFamily="34" charset="0"/>
              <a:buChar char="•"/>
              <a:defRPr/>
            </a:pPr>
            <a:r>
              <a:rPr lang="en-US" dirty="0">
                <a:latin typeface="+mj-lt"/>
              </a:rPr>
              <a:t>Client management</a:t>
            </a:r>
          </a:p>
          <a:p>
            <a:pPr marL="342900" indent="-342900">
              <a:spcBef>
                <a:spcPct val="20000"/>
              </a:spcBef>
              <a:buFont typeface="Arial" pitchFamily="34" charset="0"/>
              <a:buChar char="•"/>
              <a:defRPr/>
            </a:pPr>
            <a:r>
              <a:rPr lang="en-US" dirty="0">
                <a:latin typeface="+mj-lt"/>
              </a:rPr>
              <a:t>Utilization management</a:t>
            </a:r>
          </a:p>
          <a:p>
            <a:pPr marL="342900" indent="-342900">
              <a:spcBef>
                <a:spcPct val="20000"/>
              </a:spcBef>
              <a:buFont typeface="Arial" pitchFamily="34" charset="0"/>
              <a:buChar char="•"/>
              <a:defRPr/>
            </a:pPr>
            <a:r>
              <a:rPr lang="en-US" dirty="0">
                <a:latin typeface="+mj-lt"/>
              </a:rPr>
              <a:t>Regulatory/ Compliance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AMCP Website</a:t>
            </a:r>
          </a:p>
        </p:txBody>
      </p:sp>
      <p:sp>
        <p:nvSpPr>
          <p:cNvPr id="38915" name="Rectangle 3"/>
          <p:cNvSpPr>
            <a:spLocks noGrp="1"/>
          </p:cNvSpPr>
          <p:nvPr>
            <p:ph type="body" idx="4294967295"/>
          </p:nvPr>
        </p:nvSpPr>
        <p:spPr>
          <a:xfrm>
            <a:off x="457200" y="1066800"/>
            <a:ext cx="8229600" cy="4449763"/>
          </a:xfrm>
        </p:spPr>
        <p:txBody>
          <a:bodyPr/>
          <a:lstStyle/>
          <a:p>
            <a:pPr algn="ctr" eaLnBrk="1" hangingPunct="1">
              <a:buFont typeface="Arial" charset="0"/>
              <a:buNone/>
            </a:pPr>
            <a:endParaRPr lang="en-US" altLang="en-US" sz="4800" smtClean="0"/>
          </a:p>
          <a:p>
            <a:pPr algn="ctr" eaLnBrk="1" hangingPunct="1">
              <a:buFont typeface="Arial" charset="0"/>
              <a:buNone/>
            </a:pPr>
            <a:r>
              <a:rPr lang="en-US" altLang="en-US" sz="4800" smtClean="0"/>
              <a:t>www.amcp.org</a:t>
            </a:r>
          </a:p>
          <a:p>
            <a:pPr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Using the AMCP Website</a:t>
            </a:r>
          </a:p>
        </p:txBody>
      </p:sp>
      <p:sp>
        <p:nvSpPr>
          <p:cNvPr id="39939" name="Rectangle 3"/>
          <p:cNvSpPr>
            <a:spLocks noGrp="1"/>
          </p:cNvSpPr>
          <p:nvPr>
            <p:ph type="body" idx="4294967295"/>
          </p:nvPr>
        </p:nvSpPr>
        <p:spPr>
          <a:xfrm>
            <a:off x="457200" y="1066800"/>
            <a:ext cx="8229600" cy="4449763"/>
          </a:xfrm>
        </p:spPr>
        <p:txBody>
          <a:bodyPr/>
          <a:lstStyle/>
          <a:p>
            <a:r>
              <a:rPr lang="en-US" altLang="en-US" smtClean="0"/>
              <a:t>Updated with latest information in managed care pharmacy</a:t>
            </a:r>
          </a:p>
          <a:p>
            <a:endParaRPr lang="en-US" altLang="en-US" smtClean="0"/>
          </a:p>
          <a:p>
            <a:r>
              <a:rPr lang="en-US" altLang="en-US" smtClean="0"/>
              <a:t> Great resource for learning more about managed care pharmacy</a:t>
            </a:r>
          </a:p>
          <a:p>
            <a:endParaRPr lang="en-US" altLang="en-US" smtClean="0"/>
          </a:p>
          <a:p>
            <a:r>
              <a:rPr lang="en-US" altLang="en-US" smtClean="0"/>
              <a:t> Numerous links to managed care pharmacy information and resources</a:t>
            </a:r>
          </a:p>
          <a:p>
            <a:pPr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AMCP Website Links</a:t>
            </a:r>
          </a:p>
        </p:txBody>
      </p:sp>
      <p:sp>
        <p:nvSpPr>
          <p:cNvPr id="40963" name="Rectangle 3"/>
          <p:cNvSpPr>
            <a:spLocks noGrp="1"/>
          </p:cNvSpPr>
          <p:nvPr>
            <p:ph type="body" idx="4294967295"/>
          </p:nvPr>
        </p:nvSpPr>
        <p:spPr>
          <a:xfrm>
            <a:off x="457200" y="1066800"/>
            <a:ext cx="8229600" cy="4449763"/>
          </a:xfrm>
        </p:spPr>
        <p:txBody>
          <a:bodyPr/>
          <a:lstStyle/>
          <a:p>
            <a:pPr>
              <a:lnSpc>
                <a:spcPct val="80000"/>
              </a:lnSpc>
            </a:pPr>
            <a:r>
              <a:rPr lang="en-US" altLang="en-US" sz="2400" smtClean="0"/>
              <a:t>About AMCP</a:t>
            </a:r>
          </a:p>
          <a:p>
            <a:pPr lvl="1">
              <a:lnSpc>
                <a:spcPct val="80000"/>
              </a:lnSpc>
            </a:pPr>
            <a:r>
              <a:rPr lang="en-US" altLang="en-US" sz="2000" smtClean="0"/>
              <a:t>Background on history, mission and vision</a:t>
            </a:r>
          </a:p>
          <a:p>
            <a:pPr lvl="1">
              <a:lnSpc>
                <a:spcPct val="80000"/>
              </a:lnSpc>
            </a:pPr>
            <a:endParaRPr lang="en-US" altLang="en-US" sz="700" smtClean="0"/>
          </a:p>
          <a:p>
            <a:pPr>
              <a:lnSpc>
                <a:spcPct val="80000"/>
              </a:lnSpc>
            </a:pPr>
            <a:r>
              <a:rPr lang="en-US" altLang="en-US" sz="2400" smtClean="0"/>
              <a:t>Meetings/Conferences</a:t>
            </a:r>
          </a:p>
          <a:p>
            <a:pPr lvl="1">
              <a:lnSpc>
                <a:spcPct val="80000"/>
              </a:lnSpc>
            </a:pPr>
            <a:r>
              <a:rPr lang="en-US" altLang="en-US" sz="2000" smtClean="0"/>
              <a:t>Information on AMCP national conferences and student pharmacist-specific programming</a:t>
            </a:r>
          </a:p>
          <a:p>
            <a:pPr lvl="1">
              <a:lnSpc>
                <a:spcPct val="80000"/>
              </a:lnSpc>
            </a:pPr>
            <a:endParaRPr lang="en-US" altLang="en-US" sz="700" smtClean="0"/>
          </a:p>
          <a:p>
            <a:pPr>
              <a:lnSpc>
                <a:spcPct val="80000"/>
              </a:lnSpc>
            </a:pPr>
            <a:r>
              <a:rPr lang="en-US" altLang="en-US" sz="2400" smtClean="0"/>
              <a:t>Public Policy &amp; Advocacy</a:t>
            </a:r>
          </a:p>
          <a:p>
            <a:pPr lvl="1">
              <a:lnSpc>
                <a:spcPct val="80000"/>
              </a:lnSpc>
            </a:pPr>
            <a:r>
              <a:rPr lang="en-US" altLang="en-US" sz="1600" smtClean="0"/>
              <a:t> </a:t>
            </a:r>
            <a:r>
              <a:rPr lang="en-US" altLang="en-US" sz="2000" smtClean="0"/>
              <a:t>Legislation and regulation that will affect pharmacists</a:t>
            </a:r>
          </a:p>
          <a:p>
            <a:pPr lvl="1">
              <a:lnSpc>
                <a:spcPct val="80000"/>
              </a:lnSpc>
            </a:pPr>
            <a:r>
              <a:rPr lang="en-US" altLang="en-US" sz="2000" smtClean="0"/>
              <a:t> AMCP Advocacy Center</a:t>
            </a:r>
          </a:p>
          <a:p>
            <a:pPr lvl="1">
              <a:lnSpc>
                <a:spcPct val="80000"/>
              </a:lnSpc>
            </a:pPr>
            <a:endParaRPr lang="en-US" altLang="en-US" sz="700" smtClean="0"/>
          </a:p>
          <a:p>
            <a:pPr>
              <a:lnSpc>
                <a:spcPct val="80000"/>
              </a:lnSpc>
            </a:pPr>
            <a:r>
              <a:rPr lang="en-US" altLang="en-US" sz="2400" smtClean="0"/>
              <a:t>Professional Practice</a:t>
            </a:r>
          </a:p>
          <a:p>
            <a:pPr lvl="1">
              <a:lnSpc>
                <a:spcPct val="80000"/>
              </a:lnSpc>
            </a:pPr>
            <a:r>
              <a:rPr lang="en-US" altLang="en-US" sz="2000" smtClean="0"/>
              <a:t>Information on concepts in managed care pharmacy, current practices and managed care residency information</a:t>
            </a:r>
          </a:p>
          <a:p>
            <a:pPr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Managed Care Definition</a:t>
            </a:r>
          </a:p>
        </p:txBody>
      </p:sp>
      <p:sp>
        <p:nvSpPr>
          <p:cNvPr id="14339" name="Rectangle 3"/>
          <p:cNvSpPr>
            <a:spLocks noGrp="1"/>
          </p:cNvSpPr>
          <p:nvPr>
            <p:ph type="body" idx="4294967295"/>
          </p:nvPr>
        </p:nvSpPr>
        <p:spPr>
          <a:xfrm>
            <a:off x="457200" y="1066800"/>
            <a:ext cx="8229600" cy="4449763"/>
          </a:xfrm>
        </p:spPr>
        <p:txBody>
          <a:bodyPr/>
          <a:lstStyle/>
          <a:p>
            <a:pPr algn="ctr">
              <a:lnSpc>
                <a:spcPct val="90000"/>
              </a:lnSpc>
              <a:buFontTx/>
              <a:buNone/>
            </a:pPr>
            <a:r>
              <a:rPr lang="en-US" altLang="en-US" sz="2400" i="1" smtClean="0"/>
              <a:t>an organized health care delivery system designed to improve both the quality and the accessibility of health care, while containing costs</a:t>
            </a:r>
          </a:p>
          <a:p>
            <a:pPr>
              <a:lnSpc>
                <a:spcPct val="90000"/>
              </a:lnSpc>
              <a:buFontTx/>
              <a:buNone/>
            </a:pPr>
            <a:endParaRPr lang="en-US" altLang="en-US" sz="2400" b="1" smtClean="0"/>
          </a:p>
          <a:p>
            <a:pPr>
              <a:lnSpc>
                <a:spcPct val="90000"/>
              </a:lnSpc>
            </a:pPr>
            <a:r>
              <a:rPr lang="en-US" altLang="en-US" sz="2800" smtClean="0"/>
              <a:t>Evolution</a:t>
            </a:r>
          </a:p>
          <a:p>
            <a:pPr marL="796925" lvl="1">
              <a:lnSpc>
                <a:spcPct val="90000"/>
              </a:lnSpc>
            </a:pPr>
            <a:r>
              <a:rPr lang="en-US" altLang="en-US" sz="2400" smtClean="0"/>
              <a:t>Historical factors</a:t>
            </a:r>
          </a:p>
          <a:p>
            <a:pPr marL="796925" lvl="1">
              <a:lnSpc>
                <a:spcPct val="90000"/>
              </a:lnSpc>
            </a:pPr>
            <a:r>
              <a:rPr lang="en-US" altLang="en-US" sz="2400" smtClean="0"/>
              <a:t>Economic factors</a:t>
            </a:r>
          </a:p>
          <a:p>
            <a:pPr marL="796925" lvl="1">
              <a:lnSpc>
                <a:spcPct val="90000"/>
              </a:lnSpc>
            </a:pPr>
            <a:r>
              <a:rPr lang="en-US" altLang="en-US" sz="2400" smtClean="0"/>
              <a:t>Technological factors</a:t>
            </a:r>
          </a:p>
          <a:p>
            <a:pPr marL="796925" lvl="1">
              <a:lnSpc>
                <a:spcPct val="90000"/>
              </a:lnSpc>
            </a:pPr>
            <a:r>
              <a:rPr lang="en-US" altLang="en-US" sz="2400" smtClean="0"/>
              <a:t>Social factors</a:t>
            </a:r>
          </a:p>
          <a:p>
            <a:pPr marL="796925" lvl="1">
              <a:lnSpc>
                <a:spcPct val="90000"/>
              </a:lnSpc>
            </a:pPr>
            <a:r>
              <a:rPr lang="en-US" altLang="en-US" sz="2400" smtClean="0"/>
              <a:t>Government factors</a:t>
            </a:r>
          </a:p>
          <a:p>
            <a:pPr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AMCP Website Links</a:t>
            </a:r>
          </a:p>
        </p:txBody>
      </p:sp>
      <p:sp>
        <p:nvSpPr>
          <p:cNvPr id="41987" name="Rectangle 3"/>
          <p:cNvSpPr>
            <a:spLocks noGrp="1"/>
          </p:cNvSpPr>
          <p:nvPr>
            <p:ph type="body" idx="4294967295"/>
          </p:nvPr>
        </p:nvSpPr>
        <p:spPr>
          <a:xfrm>
            <a:off x="457200" y="1066800"/>
            <a:ext cx="8229600" cy="4449763"/>
          </a:xfrm>
        </p:spPr>
        <p:txBody>
          <a:bodyPr/>
          <a:lstStyle/>
          <a:p>
            <a:r>
              <a:rPr lang="en-US" altLang="en-US" sz="2400" smtClean="0"/>
              <a:t>Medicare</a:t>
            </a:r>
          </a:p>
          <a:p>
            <a:pPr lvl="1"/>
            <a:r>
              <a:rPr lang="en-US" altLang="en-US" sz="2000" smtClean="0"/>
              <a:t>Resource for information on Medicare Part D</a:t>
            </a:r>
          </a:p>
          <a:p>
            <a:r>
              <a:rPr lang="en-US" altLang="en-US" sz="2400" i="1" smtClean="0"/>
              <a:t>Journal of Managed Care Pharmacy (JMCP)</a:t>
            </a:r>
          </a:p>
          <a:p>
            <a:pPr lvl="1"/>
            <a:r>
              <a:rPr lang="en-US" altLang="en-US" sz="2000" smtClean="0"/>
              <a:t>Link to peer-reviewed managed care journal available for all AMCP members</a:t>
            </a:r>
          </a:p>
          <a:p>
            <a:r>
              <a:rPr lang="en-US" altLang="en-US" sz="2400" smtClean="0"/>
              <a:t>Membership</a:t>
            </a:r>
          </a:p>
          <a:p>
            <a:pPr lvl="1"/>
            <a:r>
              <a:rPr lang="en-US" altLang="en-US" sz="2000" smtClean="0"/>
              <a:t>Renew your membership</a:t>
            </a:r>
          </a:p>
          <a:p>
            <a:pPr lvl="1"/>
            <a:r>
              <a:rPr lang="en-US" altLang="en-US" sz="2000" smtClean="0"/>
              <a:t>Find committee and leadership information</a:t>
            </a:r>
          </a:p>
          <a:p>
            <a:pPr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AMCP Student Pharmacist Center</a:t>
            </a:r>
          </a:p>
        </p:txBody>
      </p:sp>
      <p:sp>
        <p:nvSpPr>
          <p:cNvPr id="13315" name="Rectangle 3"/>
          <p:cNvSpPr>
            <a:spLocks noGrp="1"/>
          </p:cNvSpPr>
          <p:nvPr>
            <p:ph type="body" idx="4294967295"/>
          </p:nvPr>
        </p:nvSpPr>
        <p:spPr>
          <a:xfrm>
            <a:off x="457200" y="1066800"/>
            <a:ext cx="8229600" cy="4449763"/>
          </a:xfrm>
        </p:spPr>
        <p:txBody>
          <a:bodyPr/>
          <a:lstStyle/>
          <a:p>
            <a:pPr marL="0" indent="0">
              <a:buFontTx/>
              <a:buNone/>
              <a:defRPr/>
            </a:pPr>
            <a:r>
              <a:rPr lang="en-US" sz="2400" dirty="0" smtClean="0"/>
              <a:t>The Student Pharmacist Center of the AMCP Website offers access to essential resources such as:</a:t>
            </a:r>
          </a:p>
          <a:p>
            <a:pPr lvl="1">
              <a:defRPr/>
            </a:pPr>
            <a:r>
              <a:rPr lang="en-US" sz="1800" dirty="0" smtClean="0"/>
              <a:t>Career Information</a:t>
            </a:r>
          </a:p>
          <a:p>
            <a:pPr lvl="1">
              <a:defRPr/>
            </a:pPr>
            <a:r>
              <a:rPr lang="en-US" sz="1800" dirty="0" smtClean="0"/>
              <a:t>Student Pharmacist Membership</a:t>
            </a:r>
          </a:p>
          <a:p>
            <a:pPr lvl="1">
              <a:defRPr/>
            </a:pPr>
            <a:r>
              <a:rPr lang="en-US" sz="1800" dirty="0" smtClean="0"/>
              <a:t>AMCP Chapter Information</a:t>
            </a:r>
          </a:p>
          <a:p>
            <a:pPr lvl="1">
              <a:defRPr/>
            </a:pPr>
            <a:r>
              <a:rPr lang="en-US" sz="1800" dirty="0" smtClean="0"/>
              <a:t>Residencies and Fellowships in Managed Care Pharmacy</a:t>
            </a:r>
          </a:p>
          <a:p>
            <a:pPr lvl="1">
              <a:defRPr/>
            </a:pPr>
            <a:r>
              <a:rPr lang="en-US" sz="1800" dirty="0" smtClean="0"/>
              <a:t>Internships and Externships in Managed Care Pharmacy</a:t>
            </a:r>
          </a:p>
          <a:p>
            <a:pPr lvl="1">
              <a:defRPr/>
            </a:pPr>
            <a:r>
              <a:rPr lang="en-US" sz="1800" dirty="0" smtClean="0"/>
              <a:t>Turnkey Chapter Projects</a:t>
            </a:r>
          </a:p>
          <a:p>
            <a:pPr lvl="1">
              <a:defRPr/>
            </a:pPr>
            <a:r>
              <a:rPr lang="en-US" sz="1800" dirty="0" smtClean="0"/>
              <a:t>And much more!</a:t>
            </a:r>
          </a:p>
          <a:p>
            <a:pPr eaLnBrk="1" hangingPunct="1">
              <a:buFont typeface="Arial" pitchFamily="34" charset="0"/>
              <a:buNone/>
              <a:defRPr/>
            </a:pPr>
            <a:endParaRPr lang="en-US" dirty="0" smtClean="0"/>
          </a:p>
          <a:p>
            <a:pPr algn="ctr" eaLnBrk="1" hangingPunct="1">
              <a:buFont typeface="Arial" pitchFamily="34" charset="0"/>
              <a:buNone/>
              <a:defRPr/>
            </a:pPr>
            <a:r>
              <a:rPr lang="en-US" dirty="0" smtClean="0"/>
              <a:t>www.amcp.org/StudentCenter</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AMCP Student Pharmacist Center</a:t>
            </a:r>
          </a:p>
        </p:txBody>
      </p:sp>
      <p:sp>
        <p:nvSpPr>
          <p:cNvPr id="44035" name="Rectangle 3"/>
          <p:cNvSpPr>
            <a:spLocks noGrp="1"/>
          </p:cNvSpPr>
          <p:nvPr>
            <p:ph type="body" idx="4294967295"/>
          </p:nvPr>
        </p:nvSpPr>
        <p:spPr>
          <a:xfrm>
            <a:off x="457200" y="1066800"/>
            <a:ext cx="8229600" cy="4449763"/>
          </a:xfrm>
        </p:spPr>
        <p:txBody>
          <a:bodyPr/>
          <a:lstStyle/>
          <a:p>
            <a:r>
              <a:rPr lang="en-US" altLang="en-US" smtClean="0"/>
              <a:t>Provides links and information on managed care pharmacy terms, managed care internships and residencies and AMCP Student Chapter resources.</a:t>
            </a:r>
          </a:p>
          <a:p>
            <a:endParaRPr lang="en-US" altLang="en-US" smtClean="0"/>
          </a:p>
          <a:p>
            <a:r>
              <a:rPr lang="en-US" altLang="en-US" smtClean="0"/>
              <a:t>There are also Academia and Diplomat Centers with additional resources – including a number of slide decks on managed care pharmacy topics.</a:t>
            </a:r>
          </a:p>
          <a:p>
            <a:pPr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AMCP on Facebook</a:t>
            </a:r>
          </a:p>
        </p:txBody>
      </p:sp>
      <p:sp>
        <p:nvSpPr>
          <p:cNvPr id="45059" name="Rectangle 3"/>
          <p:cNvSpPr>
            <a:spLocks noGrp="1"/>
          </p:cNvSpPr>
          <p:nvPr>
            <p:ph type="body" idx="4294967295"/>
          </p:nvPr>
        </p:nvSpPr>
        <p:spPr>
          <a:xfrm>
            <a:off x="457200" y="1066800"/>
            <a:ext cx="8229600" cy="4449763"/>
          </a:xfrm>
        </p:spPr>
        <p:txBody>
          <a:bodyPr/>
          <a:lstStyle/>
          <a:p>
            <a:r>
              <a:rPr lang="en-US" altLang="en-US" smtClean="0"/>
              <a:t>Academy of Managed Care Pharmacy Fan Page</a:t>
            </a:r>
          </a:p>
          <a:p>
            <a:r>
              <a:rPr lang="en-US" altLang="en-US" smtClean="0"/>
              <a:t>Announcements, events, discussions, photos</a:t>
            </a:r>
          </a:p>
          <a:p>
            <a:r>
              <a:rPr lang="en-US" altLang="en-US" smtClean="0"/>
              <a:t>Don’t forget this is a professional page – your next employer may be a member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Leadership Opportunities</a:t>
            </a:r>
          </a:p>
        </p:txBody>
      </p:sp>
      <p:sp>
        <p:nvSpPr>
          <p:cNvPr id="46083" name="Rectangle 3"/>
          <p:cNvSpPr>
            <a:spLocks noGrp="1"/>
          </p:cNvSpPr>
          <p:nvPr>
            <p:ph type="body" idx="4294967295"/>
          </p:nvPr>
        </p:nvSpPr>
        <p:spPr>
          <a:xfrm>
            <a:off x="457200" y="1066800"/>
            <a:ext cx="8229600" cy="4449763"/>
          </a:xfrm>
        </p:spPr>
        <p:txBody>
          <a:bodyPr/>
          <a:lstStyle/>
          <a:p>
            <a:pPr eaLnBrk="1" hangingPunct="1">
              <a:lnSpc>
                <a:spcPct val="80000"/>
              </a:lnSpc>
            </a:pPr>
            <a:r>
              <a:rPr lang="en-US" altLang="ko-KR" smtClean="0">
                <a:latin typeface="Verdana" pitchFamily="34" charset="0"/>
                <a:ea typeface="굴림" pitchFamily="34" charset="-127"/>
              </a:rPr>
              <a:t>Opportunities at School</a:t>
            </a:r>
          </a:p>
          <a:p>
            <a:pPr eaLnBrk="1" hangingPunct="1">
              <a:lnSpc>
                <a:spcPct val="80000"/>
              </a:lnSpc>
              <a:buFontTx/>
              <a:buNone/>
            </a:pPr>
            <a:endParaRPr lang="en-US" altLang="ko-KR" smtClean="0">
              <a:latin typeface="Verdana" pitchFamily="34" charset="0"/>
              <a:ea typeface="굴림" pitchFamily="34" charset="-127"/>
            </a:endParaRPr>
          </a:p>
          <a:p>
            <a:pPr eaLnBrk="1" hangingPunct="1">
              <a:lnSpc>
                <a:spcPct val="80000"/>
              </a:lnSpc>
            </a:pPr>
            <a:r>
              <a:rPr lang="en-US" altLang="en-US" smtClean="0">
                <a:latin typeface="Verdana" pitchFamily="34" charset="0"/>
              </a:rPr>
              <a:t>National Opportunities</a:t>
            </a:r>
          </a:p>
          <a:p>
            <a:pPr eaLnBrk="1" hangingPunct="1">
              <a:lnSpc>
                <a:spcPct val="80000"/>
              </a:lnSpc>
              <a:buFontTx/>
              <a:buNone/>
            </a:pPr>
            <a:endParaRPr lang="en-US" altLang="en-US" smtClean="0">
              <a:latin typeface="Verdana" pitchFamily="34" charset="0"/>
            </a:endParaRPr>
          </a:p>
          <a:p>
            <a:pPr eaLnBrk="1" hangingPunct="1">
              <a:lnSpc>
                <a:spcPct val="80000"/>
              </a:lnSpc>
            </a:pPr>
            <a:r>
              <a:rPr lang="en-US" altLang="en-US" smtClean="0">
                <a:latin typeface="Verdana" pitchFamily="34" charset="0"/>
              </a:rPr>
              <a:t>Leaders Stepping into Practice</a:t>
            </a:r>
            <a:endParaRPr lang="en-US" altLang="en-US" smtClean="0"/>
          </a:p>
          <a:p>
            <a:pPr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Opportunities at School</a:t>
            </a:r>
          </a:p>
        </p:txBody>
      </p:sp>
      <p:sp>
        <p:nvSpPr>
          <p:cNvPr id="47107" name="Rectangle 3"/>
          <p:cNvSpPr>
            <a:spLocks noGrp="1"/>
          </p:cNvSpPr>
          <p:nvPr>
            <p:ph type="body" idx="4294967295"/>
          </p:nvPr>
        </p:nvSpPr>
        <p:spPr>
          <a:xfrm>
            <a:off x="457200" y="1066800"/>
            <a:ext cx="8229600" cy="4449763"/>
          </a:xfrm>
        </p:spPr>
        <p:txBody>
          <a:bodyPr/>
          <a:lstStyle/>
          <a:p>
            <a:r>
              <a:rPr lang="en-US" altLang="en-US" sz="2800" smtClean="0"/>
              <a:t>Be an active chapter member!</a:t>
            </a:r>
          </a:p>
          <a:p>
            <a:endParaRPr lang="en-US" altLang="en-US" sz="700" smtClean="0"/>
          </a:p>
          <a:p>
            <a:r>
              <a:rPr lang="en-US" altLang="en-US" sz="2800" smtClean="0"/>
              <a:t>Serve as an elected Chapter Officer</a:t>
            </a:r>
          </a:p>
          <a:p>
            <a:pPr lvl="1"/>
            <a:r>
              <a:rPr lang="en-US" altLang="en-US" sz="2400" smtClean="0"/>
              <a:t> - President, Vice President, Secretary, Treasurer</a:t>
            </a:r>
          </a:p>
          <a:p>
            <a:pPr lvl="1"/>
            <a:endParaRPr lang="en-US" altLang="en-US" sz="700" smtClean="0"/>
          </a:p>
          <a:p>
            <a:r>
              <a:rPr lang="en-US" altLang="en-US" sz="2800" smtClean="0"/>
              <a:t>Serve on a Chapter Committee </a:t>
            </a:r>
          </a:p>
          <a:p>
            <a:pPr lvl="1">
              <a:buFontTx/>
              <a:buChar char="-"/>
            </a:pPr>
            <a:r>
              <a:rPr lang="en-US" altLang="en-US" sz="2400" smtClean="0"/>
              <a:t>Membership, Communications, Legislative Affairs</a:t>
            </a:r>
          </a:p>
          <a:p>
            <a:pPr lvl="1"/>
            <a:endParaRPr lang="en-US" altLang="en-US" sz="700" smtClean="0"/>
          </a:p>
          <a:p>
            <a:r>
              <a:rPr lang="en-US" altLang="en-US" sz="2400" smtClean="0"/>
              <a:t> </a:t>
            </a:r>
            <a:r>
              <a:rPr lang="en-US" altLang="en-US" sz="2800" smtClean="0"/>
              <a:t>Participate in Chapter programs and activities</a:t>
            </a:r>
          </a:p>
          <a:p>
            <a:pPr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National Opportunities</a:t>
            </a:r>
          </a:p>
        </p:txBody>
      </p:sp>
      <p:sp>
        <p:nvSpPr>
          <p:cNvPr id="13315" name="Rectangle 3"/>
          <p:cNvSpPr>
            <a:spLocks noGrp="1"/>
          </p:cNvSpPr>
          <p:nvPr>
            <p:ph type="body" idx="4294967295"/>
          </p:nvPr>
        </p:nvSpPr>
        <p:spPr>
          <a:xfrm>
            <a:off x="457200" y="1066800"/>
            <a:ext cx="8229600" cy="4449763"/>
          </a:xfrm>
        </p:spPr>
        <p:txBody>
          <a:bodyPr/>
          <a:lstStyle/>
          <a:p>
            <a:pPr>
              <a:defRPr/>
            </a:pPr>
            <a:r>
              <a:rPr lang="en-US" sz="2800" dirty="0" smtClean="0">
                <a:latin typeface="Arial" charset="0"/>
              </a:rPr>
              <a:t>Serve on AMCP’s Operational Committees</a:t>
            </a:r>
          </a:p>
          <a:p>
            <a:pPr lvl="1">
              <a:buFont typeface="Arial" pitchFamily="34" charset="0"/>
              <a:buChar char="•"/>
              <a:defRPr/>
            </a:pPr>
            <a:r>
              <a:rPr lang="en-US" sz="2000" dirty="0" smtClean="0">
                <a:latin typeface="Arial" charset="0"/>
              </a:rPr>
              <a:t>Including Legislative and Membership</a:t>
            </a:r>
          </a:p>
          <a:p>
            <a:pPr lvl="1">
              <a:defRPr/>
            </a:pPr>
            <a:endParaRPr lang="en-US" sz="700" dirty="0" smtClean="0">
              <a:latin typeface="Arial" charset="0"/>
            </a:endParaRPr>
          </a:p>
          <a:p>
            <a:pPr>
              <a:defRPr/>
            </a:pPr>
            <a:r>
              <a:rPr lang="en-US" sz="2800" dirty="0" smtClean="0">
                <a:latin typeface="Arial" charset="0"/>
              </a:rPr>
              <a:t>Serve on AMCP’s Student Pharmacist Committee</a:t>
            </a:r>
          </a:p>
          <a:p>
            <a:pPr>
              <a:defRPr/>
            </a:pPr>
            <a:endParaRPr lang="en-US" sz="700" dirty="0" smtClean="0">
              <a:latin typeface="Arial" charset="0"/>
            </a:endParaRPr>
          </a:p>
          <a:p>
            <a:pPr>
              <a:defRPr/>
            </a:pPr>
            <a:r>
              <a:rPr lang="en-US" sz="2800" dirty="0" smtClean="0">
                <a:latin typeface="Arial" charset="0"/>
              </a:rPr>
              <a:t>Applications accepted each Fall (Oct-Nov)</a:t>
            </a:r>
          </a:p>
          <a:p>
            <a:pPr lvl="1">
              <a:buFont typeface="Arial" pitchFamily="34" charset="0"/>
              <a:buChar char="•"/>
              <a:defRPr/>
            </a:pPr>
            <a:r>
              <a:rPr lang="en-US" sz="2000" dirty="0" smtClean="0">
                <a:latin typeface="Arial" charset="0"/>
              </a:rPr>
              <a:t>Submit application via AMCP.org</a:t>
            </a:r>
            <a:endParaRPr lang="en-US" sz="2000" dirty="0" smtClean="0">
              <a:effectLst>
                <a:outerShdw blurRad="38100" dist="38100" dir="2700000" algn="tl">
                  <a:srgbClr val="C0C0C0"/>
                </a:outerShdw>
              </a:effectLst>
              <a:latin typeface="Arial" charset="0"/>
            </a:endParaRPr>
          </a:p>
          <a:p>
            <a:pPr eaLnBrk="1" hangingPunct="1">
              <a:buFont typeface="Arial" pitchFamily="34" charset="0"/>
              <a:buNone/>
              <a:defRPr/>
            </a:pPr>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Meeting Attendance</a:t>
            </a:r>
          </a:p>
        </p:txBody>
      </p:sp>
      <p:sp>
        <p:nvSpPr>
          <p:cNvPr id="49155" name="Rectangle 3"/>
          <p:cNvSpPr>
            <a:spLocks noGrp="1"/>
          </p:cNvSpPr>
          <p:nvPr>
            <p:ph type="body" idx="4294967295"/>
          </p:nvPr>
        </p:nvSpPr>
        <p:spPr>
          <a:xfrm>
            <a:off x="457200" y="1066800"/>
            <a:ext cx="8229600" cy="4449763"/>
          </a:xfrm>
        </p:spPr>
        <p:txBody>
          <a:bodyPr/>
          <a:lstStyle/>
          <a:p>
            <a:pPr eaLnBrk="1" hangingPunct="1">
              <a:lnSpc>
                <a:spcPct val="80000"/>
              </a:lnSpc>
            </a:pPr>
            <a:r>
              <a:rPr lang="en-US" altLang="ko-KR" smtClean="0">
                <a:latin typeface="Verdana" pitchFamily="34" charset="0"/>
                <a:ea typeface="굴림" pitchFamily="34" charset="-127"/>
              </a:rPr>
              <a:t>Chapter Meetings</a:t>
            </a:r>
          </a:p>
          <a:p>
            <a:pPr eaLnBrk="1" hangingPunct="1">
              <a:lnSpc>
                <a:spcPct val="80000"/>
              </a:lnSpc>
              <a:buFontTx/>
              <a:buNone/>
            </a:pPr>
            <a:endParaRPr lang="en-US" altLang="ko-KR" smtClean="0">
              <a:latin typeface="Verdana" pitchFamily="34" charset="0"/>
              <a:ea typeface="굴림" pitchFamily="34" charset="-127"/>
            </a:endParaRPr>
          </a:p>
          <a:p>
            <a:pPr eaLnBrk="1" hangingPunct="1">
              <a:lnSpc>
                <a:spcPct val="80000"/>
              </a:lnSpc>
            </a:pPr>
            <a:r>
              <a:rPr lang="en-US" altLang="en-US" smtClean="0">
                <a:latin typeface="Verdana" pitchFamily="34" charset="0"/>
              </a:rPr>
              <a:t>AMCP National Meetings</a:t>
            </a:r>
          </a:p>
          <a:p>
            <a:pPr eaLnBrk="1" hangingPunct="1">
              <a:lnSpc>
                <a:spcPct val="80000"/>
              </a:lnSpc>
              <a:buFontTx/>
              <a:buNone/>
            </a:pPr>
            <a:endParaRPr lang="en-US" altLang="en-US" smtClean="0">
              <a:latin typeface="Verdana" pitchFamily="34" charset="0"/>
            </a:endParaRPr>
          </a:p>
          <a:p>
            <a:pPr eaLnBrk="1" hangingPunct="1">
              <a:lnSpc>
                <a:spcPct val="80000"/>
              </a:lnSpc>
            </a:pPr>
            <a:r>
              <a:rPr lang="en-US" altLang="en-US" smtClean="0">
                <a:latin typeface="Verdana" pitchFamily="34" charset="0"/>
              </a:rPr>
              <a:t>State and Local Opportunities</a:t>
            </a:r>
            <a:endParaRPr lang="en-US" altLang="en-US" smtClean="0"/>
          </a:p>
          <a:p>
            <a:pPr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AMCP National Meetings</a:t>
            </a:r>
          </a:p>
        </p:txBody>
      </p:sp>
      <p:sp>
        <p:nvSpPr>
          <p:cNvPr id="50179" name="Rectangle 3"/>
          <p:cNvSpPr>
            <a:spLocks noGrp="1"/>
          </p:cNvSpPr>
          <p:nvPr>
            <p:ph type="body" idx="4294967295"/>
          </p:nvPr>
        </p:nvSpPr>
        <p:spPr>
          <a:xfrm>
            <a:off x="457200" y="1066800"/>
            <a:ext cx="8229600" cy="4449763"/>
          </a:xfrm>
        </p:spPr>
        <p:txBody>
          <a:bodyPr/>
          <a:lstStyle/>
          <a:p>
            <a:pPr>
              <a:buFontTx/>
              <a:buNone/>
            </a:pPr>
            <a:r>
              <a:rPr lang="en-US" altLang="en-US" sz="2800" b="1" smtClean="0"/>
              <a:t>NETWORK, LEARN &amp; DEVELOP  YOUR CAREER PATH</a:t>
            </a:r>
            <a:endParaRPr lang="en-US" altLang="en-US" smtClean="0"/>
          </a:p>
          <a:p>
            <a:r>
              <a:rPr lang="en-US" altLang="en-US" smtClean="0"/>
              <a:t> AMCP Educational Conference (October)</a:t>
            </a:r>
          </a:p>
          <a:p>
            <a:r>
              <a:rPr lang="en-US" altLang="en-US" smtClean="0"/>
              <a:t> AMCP Annual Meeting &amp; Expo (April)</a:t>
            </a:r>
          </a:p>
          <a:p>
            <a:r>
              <a:rPr lang="en-US" altLang="en-US" smtClean="0"/>
              <a:t> Specific Student Pharmacist Programming at both conferences</a:t>
            </a:r>
          </a:p>
          <a:p>
            <a:r>
              <a:rPr lang="en-US" altLang="en-US" smtClean="0"/>
              <a:t> Registration and meeting news, visit </a:t>
            </a:r>
            <a:r>
              <a:rPr lang="en-US" altLang="en-US" smtClean="0">
                <a:hlinkClick r:id="rId3"/>
              </a:rPr>
              <a:t>www.AMCPmeetings.org</a:t>
            </a:r>
            <a:r>
              <a:rPr lang="en-US" altLang="en-US" smtClean="0"/>
              <a:t> </a:t>
            </a:r>
          </a:p>
          <a:p>
            <a:pPr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State and Local Opportunities</a:t>
            </a:r>
          </a:p>
        </p:txBody>
      </p:sp>
      <p:sp>
        <p:nvSpPr>
          <p:cNvPr id="51203" name="Rectangle 3"/>
          <p:cNvSpPr>
            <a:spLocks noGrp="1"/>
          </p:cNvSpPr>
          <p:nvPr>
            <p:ph type="body" idx="4294967295"/>
          </p:nvPr>
        </p:nvSpPr>
        <p:spPr>
          <a:xfrm>
            <a:off x="457200" y="1066800"/>
            <a:ext cx="8229600" cy="4449763"/>
          </a:xfrm>
        </p:spPr>
        <p:txBody>
          <a:bodyPr/>
          <a:lstStyle/>
          <a:p>
            <a:r>
              <a:rPr lang="en-US" altLang="en-US" smtClean="0"/>
              <a:t>AMCP Affiliates</a:t>
            </a:r>
          </a:p>
          <a:p>
            <a:r>
              <a:rPr lang="en-US" altLang="en-US" smtClean="0"/>
              <a:t>AMCP Associate Organizations</a:t>
            </a:r>
          </a:p>
          <a:p>
            <a:pPr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Participants in Managed Care</a:t>
            </a:r>
          </a:p>
        </p:txBody>
      </p:sp>
      <p:sp>
        <p:nvSpPr>
          <p:cNvPr id="15363" name="Rectangle 3"/>
          <p:cNvSpPr>
            <a:spLocks noGrp="1"/>
          </p:cNvSpPr>
          <p:nvPr>
            <p:ph type="body" idx="4294967295"/>
          </p:nvPr>
        </p:nvSpPr>
        <p:spPr>
          <a:xfrm>
            <a:off x="457200" y="1066800"/>
            <a:ext cx="8229600" cy="4449763"/>
          </a:xfrm>
        </p:spPr>
        <p:txBody>
          <a:bodyPr/>
          <a:lstStyle/>
          <a:p>
            <a:pPr>
              <a:lnSpc>
                <a:spcPct val="90000"/>
              </a:lnSpc>
            </a:pPr>
            <a:r>
              <a:rPr lang="en-US" altLang="en-US" smtClean="0"/>
              <a:t>Members</a:t>
            </a:r>
          </a:p>
          <a:p>
            <a:pPr>
              <a:lnSpc>
                <a:spcPct val="90000"/>
              </a:lnSpc>
            </a:pPr>
            <a:r>
              <a:rPr lang="en-US" altLang="en-US" smtClean="0"/>
              <a:t>Healthcare Professionals – prescribers, pharmacists, nurses, etc.</a:t>
            </a:r>
          </a:p>
          <a:p>
            <a:pPr>
              <a:lnSpc>
                <a:spcPct val="90000"/>
              </a:lnSpc>
            </a:pPr>
            <a:r>
              <a:rPr lang="en-US" altLang="en-US" smtClean="0"/>
              <a:t>Pharmacies</a:t>
            </a:r>
          </a:p>
          <a:p>
            <a:pPr>
              <a:lnSpc>
                <a:spcPct val="90000"/>
              </a:lnSpc>
            </a:pPr>
            <a:r>
              <a:rPr lang="en-US" altLang="en-US" smtClean="0"/>
              <a:t>Plan sponsors – health plans, employers, government organizations, etc.</a:t>
            </a:r>
          </a:p>
          <a:p>
            <a:pPr>
              <a:lnSpc>
                <a:spcPct val="90000"/>
              </a:lnSpc>
            </a:pPr>
            <a:r>
              <a:rPr lang="en-US" altLang="en-US" smtClean="0"/>
              <a:t>Pharmacy benefit managers (PBM)</a:t>
            </a:r>
          </a:p>
          <a:p>
            <a:pPr>
              <a:lnSpc>
                <a:spcPct val="90000"/>
              </a:lnSpc>
            </a:pPr>
            <a:r>
              <a:rPr lang="en-US" altLang="en-US" smtClean="0"/>
              <a:t>Disease State Management Entities</a:t>
            </a:r>
          </a:p>
          <a:p>
            <a:pPr>
              <a:lnSpc>
                <a:spcPct val="90000"/>
              </a:lnSpc>
            </a:pPr>
            <a:r>
              <a:rPr lang="en-US" altLang="en-US" smtClean="0"/>
              <a:t>Consultants</a:t>
            </a:r>
          </a:p>
          <a:p>
            <a:pPr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idx="4294967295"/>
          </p:nvPr>
        </p:nvSpPr>
        <p:spPr>
          <a:xfrm>
            <a:off x="0" y="0"/>
            <a:ext cx="9144000" cy="762000"/>
          </a:xfrm>
        </p:spPr>
        <p:txBody>
          <a:bodyPr/>
          <a:lstStyle/>
          <a:p>
            <a:pPr eaLnBrk="1" hangingPunct="1"/>
            <a:r>
              <a:rPr lang="en-US" altLang="en-US" sz="3600" smtClean="0">
                <a:solidFill>
                  <a:schemeClr val="bg1"/>
                </a:solidFill>
              </a:rPr>
              <a:t>What is the AMCP/FMCP P&amp;T Competition?</a:t>
            </a:r>
          </a:p>
        </p:txBody>
      </p:sp>
      <p:sp>
        <p:nvSpPr>
          <p:cNvPr id="52227" name="Rectangle 3"/>
          <p:cNvSpPr>
            <a:spLocks noGrp="1"/>
          </p:cNvSpPr>
          <p:nvPr>
            <p:ph type="body" idx="4294967295"/>
          </p:nvPr>
        </p:nvSpPr>
        <p:spPr>
          <a:xfrm>
            <a:off x="457200" y="1066800"/>
            <a:ext cx="8229600" cy="4449763"/>
          </a:xfrm>
        </p:spPr>
        <p:txBody>
          <a:bodyPr/>
          <a:lstStyle/>
          <a:p>
            <a:r>
              <a:rPr lang="en-US" altLang="en-US" sz="2800" smtClean="0"/>
              <a:t>AMCP Student Chapters hold local competitions:</a:t>
            </a:r>
          </a:p>
          <a:p>
            <a:r>
              <a:rPr lang="en-US" altLang="en-US" sz="2800" smtClean="0"/>
              <a:t> Teams of four</a:t>
            </a:r>
          </a:p>
          <a:p>
            <a:r>
              <a:rPr lang="en-US" altLang="en-US" sz="2800" smtClean="0"/>
              <a:t> Work through real-life managed care case</a:t>
            </a:r>
          </a:p>
          <a:p>
            <a:pPr lvl="1">
              <a:buFont typeface="Arial" charset="0"/>
              <a:buChar char="•"/>
            </a:pPr>
            <a:r>
              <a:rPr lang="en-US" altLang="en-US" sz="2000" smtClean="0"/>
              <a:t>Evaluate cases clinically</a:t>
            </a:r>
          </a:p>
          <a:p>
            <a:pPr lvl="1">
              <a:buFont typeface="Arial" charset="0"/>
              <a:buChar char="•"/>
            </a:pPr>
            <a:r>
              <a:rPr lang="en-US" altLang="en-US" sz="2000" smtClean="0"/>
              <a:t>Evaluate pharmacoeconomics</a:t>
            </a:r>
          </a:p>
          <a:p>
            <a:pPr lvl="1">
              <a:buFont typeface="Arial" charset="0"/>
              <a:buChar char="•"/>
            </a:pPr>
            <a:r>
              <a:rPr lang="en-US" altLang="en-US" sz="2000" smtClean="0"/>
              <a:t>Make business recommendations</a:t>
            </a:r>
          </a:p>
          <a:p>
            <a:r>
              <a:rPr lang="en-US" altLang="en-US" sz="2800" smtClean="0"/>
              <a:t> Present your case to judges</a:t>
            </a:r>
          </a:p>
          <a:p>
            <a:r>
              <a:rPr lang="en-US" altLang="en-US" smtClean="0">
                <a:solidFill>
                  <a:srgbClr val="000000"/>
                </a:solidFill>
              </a:rPr>
              <a:t>Great Networking Opportunities</a:t>
            </a:r>
          </a:p>
          <a:p>
            <a:r>
              <a:rPr lang="en-US" altLang="en-US" smtClean="0">
                <a:solidFill>
                  <a:srgbClr val="000000"/>
                </a:solidFill>
              </a:rPr>
              <a:t> Build Experience for your CV</a:t>
            </a:r>
          </a:p>
          <a:p>
            <a:r>
              <a:rPr lang="en-US" altLang="en-US" smtClean="0">
                <a:solidFill>
                  <a:srgbClr val="000000"/>
                </a:solidFill>
              </a:rPr>
              <a:t> Receive Class Credit (where available)</a:t>
            </a:r>
          </a:p>
          <a:p>
            <a:endParaRPr lang="en-US" altLang="en-US" sz="2800" smtClean="0"/>
          </a:p>
          <a:p>
            <a:pPr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AMCP/FMCP P&amp;T Competition</a:t>
            </a:r>
          </a:p>
        </p:txBody>
      </p:sp>
      <p:sp>
        <p:nvSpPr>
          <p:cNvPr id="53251" name="Rectangle 3"/>
          <p:cNvSpPr>
            <a:spLocks noGrp="1"/>
          </p:cNvSpPr>
          <p:nvPr>
            <p:ph type="body" idx="4294967295"/>
          </p:nvPr>
        </p:nvSpPr>
        <p:spPr>
          <a:xfrm>
            <a:off x="457200" y="1066800"/>
            <a:ext cx="8229600" cy="4449763"/>
          </a:xfrm>
        </p:spPr>
        <p:txBody>
          <a:bodyPr/>
          <a:lstStyle/>
          <a:p>
            <a:pPr>
              <a:lnSpc>
                <a:spcPct val="90000"/>
              </a:lnSpc>
            </a:pPr>
            <a:r>
              <a:rPr lang="en-US" altLang="en-US" sz="2800" smtClean="0"/>
              <a:t>For additional information on holding a local  P&amp;T Competition, refer to the AMCP Student Chapter Project Toolkits available online at or email Sarah Vizcaino at </a:t>
            </a:r>
            <a:r>
              <a:rPr lang="en-US" altLang="en-US" sz="2800" smtClean="0">
                <a:hlinkClick r:id="rId3"/>
              </a:rPr>
              <a:t>svizcaino@amcp.org</a:t>
            </a:r>
            <a:r>
              <a:rPr lang="en-US" altLang="en-US" sz="2800" smtClean="0"/>
              <a:t>.</a:t>
            </a:r>
          </a:p>
          <a:p>
            <a:pPr>
              <a:lnSpc>
                <a:spcPct val="90000"/>
              </a:lnSpc>
            </a:pPr>
            <a:endParaRPr lang="en-US" altLang="en-US" sz="2800" smtClean="0"/>
          </a:p>
          <a:p>
            <a:pPr>
              <a:lnSpc>
                <a:spcPct val="90000"/>
              </a:lnSpc>
            </a:pPr>
            <a:r>
              <a:rPr lang="en-US" altLang="en-US" sz="2800" smtClean="0"/>
              <a:t>For additional information on the AMCP/FMCP P&amp;T Competition check the Foundation for Managed Care Pharmacy’s website (</a:t>
            </a:r>
            <a:r>
              <a:rPr lang="en-US" altLang="en-US" sz="2800" smtClean="0">
                <a:hlinkClick r:id="rId4"/>
              </a:rPr>
              <a:t>www.fmcpnet.org</a:t>
            </a:r>
            <a:r>
              <a:rPr lang="en-US" altLang="en-US" sz="2800" smtClean="0"/>
              <a:t>) or email Ebony Clay at </a:t>
            </a:r>
            <a:r>
              <a:rPr lang="en-US" altLang="en-US" sz="2800" smtClean="0">
                <a:hlinkClick r:id="rId5"/>
              </a:rPr>
              <a:t>eclay@fmcpnet.org</a:t>
            </a:r>
            <a:r>
              <a:rPr lang="en-US" altLang="en-US" sz="2800" smtClean="0"/>
              <a:t>. </a:t>
            </a:r>
          </a:p>
          <a:p>
            <a:pPr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idx="4294967295"/>
          </p:nvPr>
        </p:nvSpPr>
        <p:spPr>
          <a:xfrm>
            <a:off x="0" y="0"/>
            <a:ext cx="9144000" cy="762000"/>
          </a:xfrm>
        </p:spPr>
        <p:txBody>
          <a:bodyPr/>
          <a:lstStyle/>
          <a:p>
            <a:pPr eaLnBrk="1" hangingPunct="1"/>
            <a:r>
              <a:rPr lang="en-US" altLang="en-US" sz="3200" smtClean="0">
                <a:solidFill>
                  <a:schemeClr val="bg1"/>
                </a:solidFill>
              </a:rPr>
              <a:t>So how do you get the most from your Membership?</a:t>
            </a:r>
          </a:p>
        </p:txBody>
      </p:sp>
      <p:sp>
        <p:nvSpPr>
          <p:cNvPr id="54275" name="Rectangle 3"/>
          <p:cNvSpPr>
            <a:spLocks noGrp="1"/>
          </p:cNvSpPr>
          <p:nvPr>
            <p:ph type="body" idx="4294967295"/>
          </p:nvPr>
        </p:nvSpPr>
        <p:spPr>
          <a:xfrm>
            <a:off x="457200" y="1066800"/>
            <a:ext cx="8229600" cy="4449763"/>
          </a:xfrm>
        </p:spPr>
        <p:txBody>
          <a:bodyPr/>
          <a:lstStyle/>
          <a:p>
            <a:pPr algn="ctr">
              <a:buFontTx/>
              <a:buNone/>
            </a:pPr>
            <a:r>
              <a:rPr lang="en-US" altLang="en-US" b="1" smtClean="0">
                <a:solidFill>
                  <a:srgbClr val="C00000"/>
                </a:solidFill>
              </a:rPr>
              <a:t>Network</a:t>
            </a:r>
            <a:r>
              <a:rPr lang="en-US" altLang="en-US" b="1" smtClean="0"/>
              <a:t> – Start collecting business cards!</a:t>
            </a:r>
          </a:p>
          <a:p>
            <a:pPr algn="ctr">
              <a:buFontTx/>
              <a:buNone/>
            </a:pPr>
            <a:r>
              <a:rPr lang="en-US" altLang="en-US" b="1" smtClean="0"/>
              <a:t>Ask Questions of your Diplomat!</a:t>
            </a:r>
          </a:p>
          <a:p>
            <a:pPr algn="ctr">
              <a:buFontTx/>
              <a:buNone/>
            </a:pPr>
            <a:r>
              <a:rPr lang="en-US" altLang="en-US" b="1" smtClean="0">
                <a:solidFill>
                  <a:srgbClr val="C00000"/>
                </a:solidFill>
              </a:rPr>
              <a:t>Attend Meetings </a:t>
            </a:r>
            <a:r>
              <a:rPr lang="en-US" altLang="en-US" b="1" smtClean="0"/>
              <a:t>– chapter, local, national!</a:t>
            </a:r>
          </a:p>
          <a:p>
            <a:pPr algn="ctr">
              <a:buFontTx/>
              <a:buNone/>
            </a:pPr>
            <a:r>
              <a:rPr lang="en-US" altLang="en-US" b="1" smtClean="0">
                <a:solidFill>
                  <a:srgbClr val="C00000"/>
                </a:solidFill>
              </a:rPr>
              <a:t>Volunteer</a:t>
            </a:r>
            <a:r>
              <a:rPr lang="en-US" altLang="en-US" b="1" smtClean="0"/>
              <a:t> – at your chapter and nationally!</a:t>
            </a:r>
          </a:p>
          <a:p>
            <a:pPr algn="ctr">
              <a:buFontTx/>
              <a:buNone/>
            </a:pPr>
            <a:endParaRPr lang="en-US" altLang="en-US" smtClean="0"/>
          </a:p>
          <a:p>
            <a:pPr algn="ctr">
              <a:buFontTx/>
              <a:buNone/>
            </a:pPr>
            <a:r>
              <a:rPr lang="en-US" altLang="en-US" b="1" smtClean="0"/>
              <a:t>And most of all…</a:t>
            </a:r>
          </a:p>
          <a:p>
            <a:pPr algn="ctr">
              <a:buFontTx/>
              <a:buNone/>
            </a:pPr>
            <a:r>
              <a:rPr lang="en-US" altLang="en-US" b="1" smtClean="0">
                <a:solidFill>
                  <a:srgbClr val="C00000"/>
                </a:solidFill>
              </a:rPr>
              <a:t>Have Fun!</a:t>
            </a:r>
          </a:p>
          <a:p>
            <a:pPr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Conclusion</a:t>
            </a:r>
          </a:p>
        </p:txBody>
      </p:sp>
      <p:sp>
        <p:nvSpPr>
          <p:cNvPr id="55299" name="Rectangle 3"/>
          <p:cNvSpPr>
            <a:spLocks noGrp="1"/>
          </p:cNvSpPr>
          <p:nvPr>
            <p:ph type="body" idx="4294967295"/>
          </p:nvPr>
        </p:nvSpPr>
        <p:spPr>
          <a:xfrm>
            <a:off x="457200" y="1066800"/>
            <a:ext cx="8229600" cy="4449763"/>
          </a:xfrm>
        </p:spPr>
        <p:txBody>
          <a:bodyPr/>
          <a:lstStyle/>
          <a:p>
            <a:r>
              <a:rPr lang="en-US" altLang="en-US" sz="2400" smtClean="0"/>
              <a:t>Congratulations You are on Your Way to an Exciting Career in Managed Care Pharmacy</a:t>
            </a:r>
          </a:p>
          <a:p>
            <a:pPr>
              <a:buFontTx/>
              <a:buNone/>
            </a:pPr>
            <a:endParaRPr lang="en-US" altLang="en-US" sz="2400" smtClean="0"/>
          </a:p>
          <a:p>
            <a:r>
              <a:rPr lang="en-US" altLang="en-US" sz="2400" smtClean="0"/>
              <a:t>You already made the decision to join AMCP, now be sure to get the most of your AMCP membership.</a:t>
            </a:r>
          </a:p>
          <a:p>
            <a:endParaRPr lang="en-US" altLang="en-US" sz="2400" smtClean="0"/>
          </a:p>
          <a:p>
            <a:r>
              <a:rPr lang="en-US" altLang="en-US" sz="2400" smtClean="0"/>
              <a:t> Take advantage of all your AMCP Chapter offers!  The more your participate, the better your experience!</a:t>
            </a:r>
          </a:p>
          <a:p>
            <a:endParaRPr lang="en-US" altLang="en-US" sz="2400" smtClean="0"/>
          </a:p>
          <a:p>
            <a:r>
              <a:rPr lang="en-US" altLang="en-US" sz="2400" smtClean="0"/>
              <a:t> For additional information on the benefits of AMCP, talk with your AMCP Chapter Officers, your school’s Diplomat and visit </a:t>
            </a:r>
            <a:r>
              <a:rPr lang="en-US" altLang="en-US" sz="2400" smtClean="0">
                <a:hlinkClick r:id="rId3"/>
              </a:rPr>
              <a:t>www.amcp.org</a:t>
            </a:r>
            <a:r>
              <a:rPr lang="en-US" altLang="en-US" sz="2400" smtClean="0"/>
              <a:t> often!</a:t>
            </a:r>
          </a:p>
          <a:p>
            <a:pPr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References</a:t>
            </a:r>
          </a:p>
        </p:txBody>
      </p:sp>
      <p:sp>
        <p:nvSpPr>
          <p:cNvPr id="56323" name="Rectangle 3"/>
          <p:cNvSpPr>
            <a:spLocks noGrp="1"/>
          </p:cNvSpPr>
          <p:nvPr>
            <p:ph type="body" idx="4294967295"/>
          </p:nvPr>
        </p:nvSpPr>
        <p:spPr>
          <a:xfrm>
            <a:off x="457200" y="1066800"/>
            <a:ext cx="8229600" cy="4449763"/>
          </a:xfrm>
        </p:spPr>
        <p:txBody>
          <a:bodyPr/>
          <a:lstStyle/>
          <a:p>
            <a:r>
              <a:rPr lang="en-US" altLang="en-US" smtClean="0"/>
              <a:t>Robert P. Navarro.  </a:t>
            </a:r>
            <a:r>
              <a:rPr lang="en-US" altLang="en-US" i="1" smtClean="0"/>
              <a:t>Managed Care Pharmacy Practice</a:t>
            </a:r>
            <a:r>
              <a:rPr lang="en-US" altLang="en-US" smtClean="0"/>
              <a:t>.  Gaithersburg, Aspen Publishers, 1999.</a:t>
            </a:r>
          </a:p>
          <a:p>
            <a:r>
              <a:rPr lang="en-US" altLang="en-US" smtClean="0"/>
              <a:t>Thomas S. Bodenheimer and Kevin Grumbach.  Understanding Health Policy, McGraw Hill, 2002</a:t>
            </a:r>
          </a:p>
          <a:p>
            <a:pPr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ctrTitle" idx="4294967295"/>
          </p:nvPr>
        </p:nvSpPr>
        <p:spPr>
          <a:xfrm>
            <a:off x="1219200" y="1676400"/>
            <a:ext cx="6858000" cy="1828800"/>
          </a:xfrm>
        </p:spPr>
        <p:txBody>
          <a:bodyPr/>
          <a:lstStyle/>
          <a:p>
            <a:pPr eaLnBrk="1" hangingPunct="1">
              <a:defRPr/>
            </a:pPr>
            <a:r>
              <a:rPr lang="en-US" sz="4000" dirty="0" smtClean="0">
                <a:solidFill>
                  <a:schemeClr val="bg1"/>
                </a:solidFill>
                <a:latin typeface="+mn-lt"/>
              </a:rPr>
              <a:t>Thank you</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Goals of Managed Care</a:t>
            </a:r>
          </a:p>
        </p:txBody>
      </p:sp>
      <p:sp>
        <p:nvSpPr>
          <p:cNvPr id="16387" name="Rectangle 3"/>
          <p:cNvSpPr>
            <a:spLocks noGrp="1"/>
          </p:cNvSpPr>
          <p:nvPr>
            <p:ph type="body" idx="4294967295"/>
          </p:nvPr>
        </p:nvSpPr>
        <p:spPr>
          <a:xfrm>
            <a:off x="457200" y="1066800"/>
            <a:ext cx="8229600" cy="4449763"/>
          </a:xfrm>
        </p:spPr>
        <p:txBody>
          <a:bodyPr/>
          <a:lstStyle/>
          <a:p>
            <a:r>
              <a:rPr lang="en-US" altLang="en-US" smtClean="0"/>
              <a:t>Prevention of disease</a:t>
            </a:r>
          </a:p>
          <a:p>
            <a:r>
              <a:rPr lang="en-US" altLang="en-US" smtClean="0"/>
              <a:t>Focus on wellness and improved quality of life for patients</a:t>
            </a:r>
          </a:p>
          <a:p>
            <a:r>
              <a:rPr lang="en-US" altLang="en-US" smtClean="0"/>
              <a:t>Improved outcomes</a:t>
            </a:r>
          </a:p>
          <a:p>
            <a:r>
              <a:rPr lang="en-US" altLang="en-US" smtClean="0"/>
              <a:t>Improved quality and accessibility of health care and drug therapy</a:t>
            </a:r>
          </a:p>
          <a:p>
            <a:r>
              <a:rPr lang="en-US" altLang="en-US" smtClean="0"/>
              <a:t>Control and contain costs</a:t>
            </a:r>
          </a:p>
          <a:p>
            <a:pPr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Cost Containment Strategies</a:t>
            </a:r>
          </a:p>
        </p:txBody>
      </p:sp>
      <p:sp>
        <p:nvSpPr>
          <p:cNvPr id="17411" name="Rectangle 3"/>
          <p:cNvSpPr>
            <a:spLocks noGrp="1"/>
          </p:cNvSpPr>
          <p:nvPr>
            <p:ph type="body" idx="4294967295"/>
          </p:nvPr>
        </p:nvSpPr>
        <p:spPr>
          <a:xfrm>
            <a:off x="457200" y="1066800"/>
            <a:ext cx="8229600" cy="4449763"/>
          </a:xfrm>
        </p:spPr>
        <p:txBody>
          <a:bodyPr/>
          <a:lstStyle/>
          <a:p>
            <a:pPr>
              <a:defRPr/>
            </a:pPr>
            <a:r>
              <a:rPr lang="en-US" altLang="en-US" sz="2800" dirty="0" smtClean="0"/>
              <a:t>Benefit Design</a:t>
            </a:r>
          </a:p>
          <a:p>
            <a:pPr marL="800100" lvl="1" indent="-342900">
              <a:buFont typeface="Calibri" pitchFamily="34" charset="0"/>
              <a:buChar char="–"/>
              <a:defRPr/>
            </a:pPr>
            <a:r>
              <a:rPr lang="en-US" altLang="en-US" sz="2400" dirty="0" smtClean="0"/>
              <a:t>Cost share</a:t>
            </a:r>
          </a:p>
          <a:p>
            <a:pPr marL="1200150" lvl="2" indent="-342900">
              <a:buFont typeface="Calibri" pitchFamily="34" charset="0"/>
              <a:buChar char="–"/>
              <a:defRPr/>
            </a:pPr>
            <a:r>
              <a:rPr lang="en-US" altLang="en-US" sz="1600" dirty="0" smtClean="0">
                <a:solidFill>
                  <a:prstClr val="black"/>
                </a:solidFill>
              </a:rPr>
              <a:t>Co-pay</a:t>
            </a:r>
            <a:r>
              <a:rPr lang="en-US" altLang="en-US" sz="1600" dirty="0">
                <a:solidFill>
                  <a:prstClr val="black"/>
                </a:solidFill>
              </a:rPr>
              <a:t>:  fixed charge, paid by member for each medication </a:t>
            </a:r>
            <a:r>
              <a:rPr lang="en-US" altLang="en-US" sz="1600" dirty="0" smtClean="0">
                <a:solidFill>
                  <a:prstClr val="black"/>
                </a:solidFill>
              </a:rPr>
              <a:t>purchased</a:t>
            </a:r>
          </a:p>
          <a:p>
            <a:pPr marL="1200150" lvl="2" indent="-342900">
              <a:buFont typeface="Calibri" pitchFamily="34" charset="0"/>
              <a:buChar char="–"/>
              <a:defRPr/>
            </a:pPr>
            <a:r>
              <a:rPr lang="en-US" altLang="en-US" sz="2000" dirty="0" smtClean="0">
                <a:solidFill>
                  <a:prstClr val="black"/>
                </a:solidFill>
              </a:rPr>
              <a:t>Co-insurance</a:t>
            </a:r>
            <a:r>
              <a:rPr lang="en-US" altLang="en-US" sz="2000" dirty="0">
                <a:solidFill>
                  <a:prstClr val="black"/>
                </a:solidFill>
              </a:rPr>
              <a:t>:  an established percentage of the allowed drug cost that is the member’s </a:t>
            </a:r>
            <a:r>
              <a:rPr lang="en-US" altLang="en-US" sz="2000" dirty="0" smtClean="0">
                <a:solidFill>
                  <a:prstClr val="black"/>
                </a:solidFill>
              </a:rPr>
              <a:t>responsibility</a:t>
            </a:r>
          </a:p>
          <a:p>
            <a:pPr marL="1200150" lvl="2" indent="-342900">
              <a:buFont typeface="Calibri" pitchFamily="34" charset="0"/>
              <a:buChar char="–"/>
              <a:defRPr/>
            </a:pPr>
            <a:r>
              <a:rPr lang="en-US" altLang="en-US" sz="2000" dirty="0" smtClean="0">
                <a:solidFill>
                  <a:prstClr val="black"/>
                </a:solidFill>
              </a:rPr>
              <a:t>Tiers</a:t>
            </a:r>
            <a:r>
              <a:rPr lang="en-US" altLang="en-US" sz="2000" dirty="0">
                <a:solidFill>
                  <a:prstClr val="black"/>
                </a:solidFill>
              </a:rPr>
              <a:t>:  cost share varies based on type of drug. Examples:</a:t>
            </a:r>
          </a:p>
          <a:p>
            <a:pPr lvl="3">
              <a:lnSpc>
                <a:spcPct val="90000"/>
              </a:lnSpc>
              <a:defRPr/>
            </a:pPr>
            <a:r>
              <a:rPr lang="en-US" altLang="en-US" sz="1400" dirty="0">
                <a:solidFill>
                  <a:prstClr val="black"/>
                </a:solidFill>
              </a:rPr>
              <a:t>two tiers:  generic/brand co-pays</a:t>
            </a:r>
          </a:p>
          <a:p>
            <a:pPr lvl="3">
              <a:lnSpc>
                <a:spcPct val="90000"/>
              </a:lnSpc>
              <a:defRPr/>
            </a:pPr>
            <a:r>
              <a:rPr lang="en-US" altLang="en-US" sz="1400" dirty="0">
                <a:solidFill>
                  <a:prstClr val="black"/>
                </a:solidFill>
              </a:rPr>
              <a:t>three tiers: generic/preferred brand/non-preferred brand co-pays</a:t>
            </a:r>
          </a:p>
          <a:p>
            <a:pPr marL="800100" lvl="1" indent="-342900">
              <a:buFont typeface="Calibri" pitchFamily="34" charset="0"/>
              <a:buChar char="–"/>
              <a:defRPr/>
            </a:pPr>
            <a:r>
              <a:rPr lang="en-US" altLang="en-US" sz="2400" dirty="0" smtClean="0"/>
              <a:t>Formulary management</a:t>
            </a:r>
          </a:p>
          <a:p>
            <a:pPr marL="1200150" lvl="2" indent="-342900">
              <a:buFont typeface="Calibri" pitchFamily="34" charset="0"/>
              <a:buChar char="–"/>
              <a:defRPr/>
            </a:pPr>
            <a:r>
              <a:rPr lang="en-US" altLang="en-US" sz="2000" dirty="0" smtClean="0">
                <a:solidFill>
                  <a:prstClr val="black"/>
                </a:solidFill>
              </a:rPr>
              <a:t>list </a:t>
            </a:r>
            <a:r>
              <a:rPr lang="en-US" altLang="en-US" sz="2000" dirty="0">
                <a:solidFill>
                  <a:prstClr val="black"/>
                </a:solidFill>
              </a:rPr>
              <a:t>of approved medications that encourages use of safe, efficacious, cost-effective </a:t>
            </a:r>
            <a:r>
              <a:rPr lang="en-US" altLang="en-US" sz="2000" dirty="0" smtClean="0">
                <a:solidFill>
                  <a:prstClr val="black"/>
                </a:solidFill>
              </a:rPr>
              <a:t>agents</a:t>
            </a:r>
          </a:p>
          <a:p>
            <a:pPr marL="1657350" lvl="3" indent="-342900">
              <a:buFont typeface="Calibri" pitchFamily="34" charset="0"/>
              <a:buChar char="–"/>
              <a:defRPr/>
            </a:pPr>
            <a:r>
              <a:rPr lang="en-US" altLang="en-US" sz="1600" dirty="0" smtClean="0">
                <a:solidFill>
                  <a:prstClr val="black"/>
                </a:solidFill>
              </a:rPr>
              <a:t>Open</a:t>
            </a:r>
            <a:r>
              <a:rPr lang="en-US" altLang="en-US" sz="1600" dirty="0">
                <a:solidFill>
                  <a:prstClr val="black"/>
                </a:solidFill>
              </a:rPr>
              <a:t>:  most medications covered, different cost share may be assigned (preferred vs. </a:t>
            </a:r>
            <a:r>
              <a:rPr lang="en-US" altLang="en-US" sz="1600" dirty="0" smtClean="0">
                <a:solidFill>
                  <a:prstClr val="black"/>
                </a:solidFill>
              </a:rPr>
              <a:t>non-preferred)</a:t>
            </a:r>
          </a:p>
          <a:p>
            <a:pPr marL="1657350" lvl="3" indent="-342900">
              <a:buFont typeface="Calibri" pitchFamily="34" charset="0"/>
              <a:buChar char="–"/>
              <a:defRPr/>
            </a:pPr>
            <a:r>
              <a:rPr lang="en-US" altLang="en-US" sz="1600" dirty="0" smtClean="0">
                <a:solidFill>
                  <a:prstClr val="black"/>
                </a:solidFill>
              </a:rPr>
              <a:t>Closed</a:t>
            </a:r>
            <a:r>
              <a:rPr lang="en-US" altLang="en-US" sz="1600" dirty="0">
                <a:solidFill>
                  <a:prstClr val="black"/>
                </a:solidFill>
              </a:rPr>
              <a:t>:  certain medications or classes excluded from coverage</a:t>
            </a:r>
          </a:p>
          <a:p>
            <a:pPr marL="800100" lvl="1" indent="-342900">
              <a:buFont typeface="Calibri" pitchFamily="34" charset="0"/>
              <a:buChar char="–"/>
              <a:defRPr/>
            </a:pPr>
            <a:endParaRPr lang="en-US" altLang="en-US"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Cost Containment Strategies</a:t>
            </a:r>
          </a:p>
        </p:txBody>
      </p:sp>
      <p:sp>
        <p:nvSpPr>
          <p:cNvPr id="17411" name="Rectangle 3"/>
          <p:cNvSpPr>
            <a:spLocks noGrp="1"/>
          </p:cNvSpPr>
          <p:nvPr>
            <p:ph type="body" idx="4294967295"/>
          </p:nvPr>
        </p:nvSpPr>
        <p:spPr>
          <a:xfrm>
            <a:off x="457200" y="1066800"/>
            <a:ext cx="8229600" cy="4449763"/>
          </a:xfrm>
        </p:spPr>
        <p:txBody>
          <a:bodyPr/>
          <a:lstStyle/>
          <a:p>
            <a:pPr>
              <a:defRPr/>
            </a:pPr>
            <a:r>
              <a:rPr lang="en-US" altLang="en-US" sz="2800" dirty="0" smtClean="0"/>
              <a:t>Benefit Design</a:t>
            </a:r>
          </a:p>
          <a:p>
            <a:pPr marL="800100" lvl="1" indent="-342900">
              <a:buFont typeface="Calibri" pitchFamily="34" charset="0"/>
              <a:buChar char="–"/>
              <a:defRPr/>
            </a:pPr>
            <a:r>
              <a:rPr lang="en-US" altLang="en-US" sz="2400" dirty="0" smtClean="0"/>
              <a:t>Mandatory generic and mail programs</a:t>
            </a:r>
          </a:p>
          <a:p>
            <a:pPr lvl="2">
              <a:lnSpc>
                <a:spcPct val="90000"/>
              </a:lnSpc>
              <a:defRPr/>
            </a:pPr>
            <a:r>
              <a:rPr lang="en-US" altLang="en-US" dirty="0">
                <a:solidFill>
                  <a:prstClr val="black"/>
                </a:solidFill>
              </a:rPr>
              <a:t>Mandatory generics – program where generic drug must be dispensed in order for payment </a:t>
            </a:r>
          </a:p>
          <a:p>
            <a:pPr lvl="2">
              <a:lnSpc>
                <a:spcPct val="90000"/>
              </a:lnSpc>
              <a:defRPr/>
            </a:pPr>
            <a:r>
              <a:rPr lang="en-US" altLang="en-US" dirty="0">
                <a:solidFill>
                  <a:prstClr val="black"/>
                </a:solidFill>
              </a:rPr>
              <a:t>Mandatory mail – program that requires maintenance medications to be filled through mail order pharmacy</a:t>
            </a:r>
          </a:p>
          <a:p>
            <a:pPr lvl="2" indent="4763">
              <a:lnSpc>
                <a:spcPct val="90000"/>
              </a:lnSpc>
              <a:defRPr/>
            </a:pPr>
            <a:r>
              <a:rPr lang="en-US" altLang="en-US" dirty="0">
                <a:solidFill>
                  <a:prstClr val="black"/>
                </a:solidFill>
              </a:rPr>
              <a:t>greater plan discount at mail </a:t>
            </a:r>
          </a:p>
          <a:p>
            <a:pPr lvl="2" indent="4763">
              <a:lnSpc>
                <a:spcPct val="90000"/>
              </a:lnSpc>
              <a:defRPr/>
            </a:pPr>
            <a:r>
              <a:rPr lang="en-US" altLang="en-US" dirty="0">
                <a:solidFill>
                  <a:prstClr val="black"/>
                </a:solidFill>
              </a:rPr>
              <a:t>financial incentive to member to use mail order</a:t>
            </a:r>
          </a:p>
          <a:p>
            <a:pPr marL="800100" lvl="1" indent="-342900">
              <a:buFont typeface="Calibri" pitchFamily="34" charset="0"/>
              <a:buChar char="–"/>
              <a:defRPr/>
            </a:pPr>
            <a:r>
              <a:rPr lang="en-US" altLang="en-US" sz="2400" dirty="0" smtClean="0"/>
              <a:t>Utilization management</a:t>
            </a:r>
          </a:p>
          <a:p>
            <a:pPr lvl="2">
              <a:defRPr/>
            </a:pPr>
            <a:r>
              <a:rPr lang="en-US" altLang="en-US" dirty="0">
                <a:solidFill>
                  <a:prstClr val="black"/>
                </a:solidFill>
              </a:rPr>
              <a:t>Prior </a:t>
            </a:r>
            <a:r>
              <a:rPr lang="en-US" altLang="en-US" dirty="0" smtClean="0">
                <a:solidFill>
                  <a:prstClr val="black"/>
                </a:solidFill>
              </a:rPr>
              <a:t>authorization, Step-therapy, Quantity limits</a:t>
            </a:r>
          </a:p>
          <a:p>
            <a:pPr lvl="2">
              <a:defRPr/>
            </a:pPr>
            <a:r>
              <a:rPr lang="en-US" altLang="en-US" dirty="0">
                <a:solidFill>
                  <a:prstClr val="black"/>
                </a:solidFill>
              </a:rPr>
              <a:t>Therapeutic </a:t>
            </a:r>
            <a:r>
              <a:rPr lang="en-US" altLang="en-US" dirty="0" smtClean="0">
                <a:solidFill>
                  <a:prstClr val="black"/>
                </a:solidFill>
              </a:rPr>
              <a:t>Substitution</a:t>
            </a:r>
            <a:endParaRPr lang="en-US" alt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Communication &amp; Education Strategies</a:t>
            </a:r>
          </a:p>
        </p:txBody>
      </p:sp>
      <p:sp>
        <p:nvSpPr>
          <p:cNvPr id="19459" name="Rectangle 3"/>
          <p:cNvSpPr>
            <a:spLocks noGrp="1"/>
          </p:cNvSpPr>
          <p:nvPr>
            <p:ph type="body" idx="4294967295"/>
          </p:nvPr>
        </p:nvSpPr>
        <p:spPr>
          <a:xfrm>
            <a:off x="457200" y="1066800"/>
            <a:ext cx="8229600" cy="4449763"/>
          </a:xfrm>
        </p:spPr>
        <p:txBody>
          <a:bodyPr/>
          <a:lstStyle/>
          <a:p>
            <a:pPr>
              <a:lnSpc>
                <a:spcPct val="90000"/>
              </a:lnSpc>
            </a:pPr>
            <a:r>
              <a:rPr lang="en-US" altLang="en-US" sz="2400" smtClean="0"/>
              <a:t>Patients</a:t>
            </a:r>
          </a:p>
          <a:p>
            <a:pPr lvl="1">
              <a:lnSpc>
                <a:spcPct val="90000"/>
              </a:lnSpc>
            </a:pPr>
            <a:r>
              <a:rPr lang="en-US" altLang="en-US" sz="2400" smtClean="0"/>
              <a:t>Consultation, benefits of generics, etc.</a:t>
            </a:r>
          </a:p>
          <a:p>
            <a:pPr>
              <a:lnSpc>
                <a:spcPct val="90000"/>
              </a:lnSpc>
            </a:pPr>
            <a:r>
              <a:rPr lang="en-US" altLang="en-US" sz="2400" smtClean="0"/>
              <a:t>Physicians</a:t>
            </a:r>
          </a:p>
          <a:p>
            <a:pPr lvl="1">
              <a:lnSpc>
                <a:spcPct val="90000"/>
              </a:lnSpc>
            </a:pPr>
            <a:r>
              <a:rPr lang="en-US" altLang="en-US" sz="2400" smtClean="0"/>
              <a:t>Detailing and profiling</a:t>
            </a:r>
          </a:p>
          <a:p>
            <a:pPr>
              <a:lnSpc>
                <a:spcPct val="90000"/>
              </a:lnSpc>
            </a:pPr>
            <a:r>
              <a:rPr lang="en-US" altLang="en-US" sz="2400" smtClean="0"/>
              <a:t>Pharmacies</a:t>
            </a:r>
          </a:p>
          <a:p>
            <a:pPr>
              <a:lnSpc>
                <a:spcPct val="90000"/>
              </a:lnSpc>
            </a:pPr>
            <a:r>
              <a:rPr lang="en-US" altLang="en-US" sz="2400" smtClean="0"/>
              <a:t>Health Plan	</a:t>
            </a:r>
          </a:p>
          <a:p>
            <a:pPr lvl="1">
              <a:lnSpc>
                <a:spcPct val="90000"/>
              </a:lnSpc>
            </a:pPr>
            <a:r>
              <a:rPr lang="en-US" altLang="en-US" sz="2400" smtClean="0"/>
              <a:t>Drug information</a:t>
            </a:r>
          </a:p>
          <a:p>
            <a:pPr lvl="1">
              <a:lnSpc>
                <a:spcPct val="90000"/>
              </a:lnSpc>
            </a:pPr>
            <a:r>
              <a:rPr lang="en-US" altLang="en-US" sz="2400" smtClean="0"/>
              <a:t>Support of clinical programs</a:t>
            </a:r>
          </a:p>
          <a:p>
            <a:pPr>
              <a:lnSpc>
                <a:spcPct val="90000"/>
              </a:lnSpc>
            </a:pPr>
            <a:r>
              <a:rPr lang="en-US" altLang="en-US" sz="2400" smtClean="0"/>
              <a:t>Newsletters and educational materials</a:t>
            </a:r>
          </a:p>
          <a:p>
            <a:pPr>
              <a:lnSpc>
                <a:spcPct val="90000"/>
              </a:lnSpc>
            </a:pPr>
            <a:r>
              <a:rPr lang="en-US" altLang="en-US" sz="2400" smtClean="0"/>
              <a:t>Pharmaceutical Representatives</a:t>
            </a:r>
          </a:p>
          <a:p>
            <a:endParaRPr lang="en-US" altLang="en-US" smtClean="0">
              <a:latin typeface="Trebuchet MS" pitchFamily="34" charset="0"/>
            </a:endParaRPr>
          </a:p>
          <a:p>
            <a:pPr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idx="4294967295"/>
          </p:nvPr>
        </p:nvSpPr>
        <p:spPr>
          <a:xfrm>
            <a:off x="0" y="0"/>
            <a:ext cx="9144000" cy="762000"/>
          </a:xfrm>
        </p:spPr>
        <p:txBody>
          <a:bodyPr/>
          <a:lstStyle/>
          <a:p>
            <a:pPr eaLnBrk="1" hangingPunct="1"/>
            <a:r>
              <a:rPr lang="en-US" altLang="en-US" smtClean="0">
                <a:solidFill>
                  <a:schemeClr val="bg1"/>
                </a:solidFill>
              </a:rPr>
              <a:t>Pharmacy Network</a:t>
            </a:r>
          </a:p>
        </p:txBody>
      </p:sp>
      <p:sp>
        <p:nvSpPr>
          <p:cNvPr id="20483" name="Rectangle 3"/>
          <p:cNvSpPr>
            <a:spLocks noGrp="1"/>
          </p:cNvSpPr>
          <p:nvPr>
            <p:ph type="body" idx="4294967295"/>
          </p:nvPr>
        </p:nvSpPr>
        <p:spPr>
          <a:xfrm>
            <a:off x="457200" y="1066800"/>
            <a:ext cx="8229600" cy="4449763"/>
          </a:xfrm>
        </p:spPr>
        <p:txBody>
          <a:bodyPr/>
          <a:lstStyle/>
          <a:p>
            <a:r>
              <a:rPr lang="en-US" altLang="en-US" sz="2800" smtClean="0"/>
              <a:t>Definition:  A contracted group of pharmacies that provide incentivized rates to a managed care organization, lowering costs for MCOs and patients.  </a:t>
            </a:r>
          </a:p>
          <a:p>
            <a:r>
              <a:rPr lang="en-US" altLang="en-US" sz="2800" smtClean="0"/>
              <a:t>Pharmacy (generally retail) contract with managed care organizations</a:t>
            </a:r>
          </a:p>
          <a:p>
            <a:pPr lvl="1"/>
            <a:r>
              <a:rPr lang="en-US" altLang="en-US" sz="2400" smtClean="0">
                <a:sym typeface="Symbol" pitchFamily="18" charset="2"/>
              </a:rPr>
              <a:t>Receive lower reimbursement rates</a:t>
            </a:r>
          </a:p>
          <a:p>
            <a:pPr lvl="2"/>
            <a:r>
              <a:rPr lang="en-US" altLang="en-US" sz="2000" smtClean="0">
                <a:sym typeface="Symbol" pitchFamily="18" charset="2"/>
              </a:rPr>
              <a:t>e.g.. (AWP - 12%) + dispensing fee</a:t>
            </a:r>
          </a:p>
          <a:p>
            <a:pPr lvl="1"/>
            <a:r>
              <a:rPr lang="en-US" altLang="en-US" sz="2400" smtClean="0">
                <a:sym typeface="Symbol" pitchFamily="18" charset="2"/>
              </a:rPr>
              <a:t>Increased volume of business</a:t>
            </a:r>
          </a:p>
          <a:p>
            <a:pPr lvl="1"/>
            <a:r>
              <a:rPr lang="en-US" altLang="en-US" sz="2400" smtClean="0">
                <a:solidFill>
                  <a:srgbClr val="000000"/>
                </a:solidFill>
              </a:rPr>
              <a:t>Access: Distance a member must travel to reach a network pharmacy (5 miles, 10 miles, etc.)</a:t>
            </a:r>
          </a:p>
          <a:p>
            <a:pPr lvl="1"/>
            <a:r>
              <a:rPr lang="en-US" altLang="en-US" sz="2400" smtClean="0">
                <a:solidFill>
                  <a:srgbClr val="000000"/>
                </a:solidFill>
              </a:rPr>
              <a:t>Density: Number of pharmacies available to a member within the access requirement</a:t>
            </a:r>
          </a:p>
          <a:p>
            <a:pPr lvl="1"/>
            <a:endParaRPr lang="en-US" altLang="en-US" smtClean="0">
              <a:sym typeface="Symbol" pitchFamily="18" charset="2"/>
            </a:endParaRPr>
          </a:p>
          <a:p>
            <a:pPr eaLnBrk="1" hangingPunct="1">
              <a:buFont typeface="Arial" charset="0"/>
              <a:buNone/>
            </a:pPr>
            <a:endParaRPr lang="en-US" alt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529</TotalTime>
  <Words>3251</Words>
  <Application>Microsoft Office PowerPoint</Application>
  <PresentationFormat>On-screen Show (4:3)</PresentationFormat>
  <Paragraphs>533</Paragraphs>
  <Slides>45</Slides>
  <Notes>45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45</vt:i4>
      </vt:variant>
    </vt:vector>
  </HeadingPairs>
  <TitlesOfParts>
    <vt:vector size="54" baseType="lpstr">
      <vt:lpstr>굴림</vt:lpstr>
      <vt:lpstr>Arial</vt:lpstr>
      <vt:lpstr>Calibri</vt:lpstr>
      <vt:lpstr>Symbol</vt:lpstr>
      <vt:lpstr>Times New Roman</vt:lpstr>
      <vt:lpstr>Trebuchet MS</vt:lpstr>
      <vt:lpstr>Verdana</vt:lpstr>
      <vt:lpstr>Wingdings</vt:lpstr>
      <vt:lpstr>Office Theme</vt:lpstr>
      <vt:lpstr>Pharmacy Practice in  Managed Care Craig DiNapoli, RPH</vt:lpstr>
      <vt:lpstr>Introduction</vt:lpstr>
      <vt:lpstr>Managed Care Definition</vt:lpstr>
      <vt:lpstr>Participants in Managed Care</vt:lpstr>
      <vt:lpstr>Goals of Managed Care</vt:lpstr>
      <vt:lpstr>Cost Containment Strategies</vt:lpstr>
      <vt:lpstr>Cost Containment Strategies</vt:lpstr>
      <vt:lpstr>Communication &amp; Education Strategies</vt:lpstr>
      <vt:lpstr>Pharmacy Network</vt:lpstr>
      <vt:lpstr>Mail Service Pharmacy</vt:lpstr>
      <vt:lpstr>Integrated Pharmacy Networks</vt:lpstr>
      <vt:lpstr>Pharmacy Benefit Management</vt:lpstr>
      <vt:lpstr>Key PBM Activities</vt:lpstr>
      <vt:lpstr>Selected Pharmacy Benefit Managers</vt:lpstr>
      <vt:lpstr>Strategies &amp; Tools for Quality Improvement</vt:lpstr>
      <vt:lpstr>Future of Distribution Systems</vt:lpstr>
      <vt:lpstr>                 </vt:lpstr>
      <vt:lpstr>Pharmacy Student Opportunities</vt:lpstr>
      <vt:lpstr>Pharmacist Opportunities can be viewed in 3 Categories:</vt:lpstr>
      <vt:lpstr>Pharmacist Opportunities</vt:lpstr>
      <vt:lpstr>Pharmacist Opportunities</vt:lpstr>
      <vt:lpstr>Pharmacist Opportunities</vt:lpstr>
      <vt:lpstr>Pharmacist Opportunities</vt:lpstr>
      <vt:lpstr>Pharmacist Opportunities</vt:lpstr>
      <vt:lpstr>Pharmacist Opportunities</vt:lpstr>
      <vt:lpstr>Advancement Opportunities</vt:lpstr>
      <vt:lpstr>AMCP Website</vt:lpstr>
      <vt:lpstr>Using the AMCP Website</vt:lpstr>
      <vt:lpstr>AMCP Website Links</vt:lpstr>
      <vt:lpstr>AMCP Website Links</vt:lpstr>
      <vt:lpstr>AMCP Student Pharmacist Center</vt:lpstr>
      <vt:lpstr>AMCP Student Pharmacist Center</vt:lpstr>
      <vt:lpstr>AMCP on Facebook</vt:lpstr>
      <vt:lpstr>Leadership Opportunities</vt:lpstr>
      <vt:lpstr>Opportunities at School</vt:lpstr>
      <vt:lpstr>National Opportunities</vt:lpstr>
      <vt:lpstr>Meeting Attendance</vt:lpstr>
      <vt:lpstr>AMCP National Meetings</vt:lpstr>
      <vt:lpstr>State and Local Opportunities</vt:lpstr>
      <vt:lpstr>What is the AMCP/FMCP P&amp;T Competition?</vt:lpstr>
      <vt:lpstr>AMCP/FMCP P&amp;T Competition</vt:lpstr>
      <vt:lpstr>So how do you get the most from your Membership?</vt:lpstr>
      <vt:lpstr>Conclusion</vt:lpstr>
      <vt:lpstr>References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Pharmacy Practice in Managed Care</dc:title>
  <dc:creator>Vizcaino Sarah</dc:creator>
  <cp:lastModifiedBy>Rajesh Nayak</cp:lastModifiedBy>
  <cp:revision>38</cp:revision>
  <cp:lastPrinted>2013-09-25T16:18:51Z</cp:lastPrinted>
  <dcterms:created xsi:type="dcterms:W3CDTF">2011-11-21T20:45:11Z</dcterms:created>
  <dcterms:modified xsi:type="dcterms:W3CDTF">2013-09-25T17:26:23Z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ktContentLanguage">
    <vt:i4>1033</vt:i4>
  </property>
  <property fmtid="{D5CDD505-2E9C-101B-9397-08002B2CF9AE}" pid="3" name="EktQuickLink">
    <vt:lpwstr>DownloadAsset.aspx?id=16188</vt:lpwstr>
  </property>
  <property fmtid="{D5CDD505-2E9C-101B-9397-08002B2CF9AE}" pid="4" name="EktContentType">
    <vt:i4>101</vt:i4>
  </property>
  <property fmtid="{D5CDD505-2E9C-101B-9397-08002B2CF9AE}" pid="5" name="EktContentSubType">
    <vt:i4>0</vt:i4>
  </property>
  <property fmtid="{D5CDD505-2E9C-101B-9397-08002B2CF9AE}" pid="6" name="EktFolderName">
    <vt:lpwstr/>
  </property>
  <property fmtid="{D5CDD505-2E9C-101B-9397-08002B2CF9AE}" pid="7" name="EktCmsPath">
    <vt:lpwstr/>
  </property>
  <property fmtid="{D5CDD505-2E9C-101B-9397-08002B2CF9AE}" pid="8" name="EktExpiryType">
    <vt:i4>1</vt:i4>
  </property>
  <property fmtid="{D5CDD505-2E9C-101B-9397-08002B2CF9AE}" pid="9" name="EktDateCreated">
    <vt:filetime>2013-02-26T15:23:14Z</vt:filetime>
  </property>
  <property fmtid="{D5CDD505-2E9C-101B-9397-08002B2CF9AE}" pid="10" name="EktDateModified">
    <vt:filetime>2013-02-26T15:35:17Z</vt:filetime>
  </property>
  <property fmtid="{D5CDD505-2E9C-101B-9397-08002B2CF9AE}" pid="11" name="EktTaxCategory">
    <vt:lpwstr/>
  </property>
  <property fmtid="{D5CDD505-2E9C-101B-9397-08002B2CF9AE}" pid="12" name="EktDisabledTaxCategory">
    <vt:lpwstr/>
  </property>
  <property fmtid="{D5CDD505-2E9C-101B-9397-08002B2CF9AE}" pid="13" name="EktCmsSize">
    <vt:i4>803840</vt:i4>
  </property>
  <property fmtid="{D5CDD505-2E9C-101B-9397-08002B2CF9AE}" pid="14" name="EktSearchable">
    <vt:i4>1</vt:i4>
  </property>
  <property fmtid="{D5CDD505-2E9C-101B-9397-08002B2CF9AE}" pid="15" name="EktEDescription">
    <vt:lpwstr>&amp;lt;p&amp;gt;Presentation Developed for the Academy of Managed Care Pharmacy (Updated: February 2013)&amp;lt;/p&amp;gt;_x000d_
&amp;lt;p&amp;gt;&amp;lt;/p&amp;gt;</vt:lpwstr>
  </property>
  <property fmtid="{D5CDD505-2E9C-101B-9397-08002B2CF9AE}" pid="16" name="EktFeatured">
    <vt:bool>false</vt:bool>
  </property>
  <property fmtid="{D5CDD505-2E9C-101B-9397-08002B2CF9AE}" pid="17" name="EktLanding">
    <vt:bool>false</vt:bool>
  </property>
</Properties>
</file>